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147478922" r:id="rId6"/>
    <p:sldId id="257" r:id="rId7"/>
    <p:sldId id="258" r:id="rId8"/>
    <p:sldId id="265" r:id="rId9"/>
    <p:sldId id="260" r:id="rId10"/>
    <p:sldId id="2147478906" r:id="rId11"/>
    <p:sldId id="2147478907" r:id="rId12"/>
    <p:sldId id="2147478908" r:id="rId13"/>
    <p:sldId id="2147478909" r:id="rId14"/>
    <p:sldId id="2147478910" r:id="rId15"/>
    <p:sldId id="2147478911" r:id="rId16"/>
    <p:sldId id="2147478912" r:id="rId17"/>
    <p:sldId id="2147478913" r:id="rId18"/>
    <p:sldId id="2147478914" r:id="rId19"/>
    <p:sldId id="2147478915" r:id="rId20"/>
    <p:sldId id="2147478916" r:id="rId21"/>
    <p:sldId id="2147478917" r:id="rId22"/>
    <p:sldId id="263" r:id="rId23"/>
    <p:sldId id="2147478886" r:id="rId24"/>
    <p:sldId id="2147478882" r:id="rId25"/>
    <p:sldId id="2147477309" r:id="rId26"/>
    <p:sldId id="2076138367" r:id="rId27"/>
    <p:sldId id="267" r:id="rId28"/>
    <p:sldId id="266" r:id="rId29"/>
    <p:sldId id="261" r:id="rId30"/>
    <p:sldId id="262" r:id="rId31"/>
    <p:sldId id="264" r:id="rId3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DD"/>
    <a:srgbClr val="FF84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Widera" userId="782f047f097a5a73" providerId="LiveId" clId="{E20A58A2-871D-4B4B-BA27-5D2EBC626385}"/>
    <pc:docChg chg="delSld modSld sldOrd">
      <pc:chgData name="Damian Widera" userId="782f047f097a5a73" providerId="LiveId" clId="{E20A58A2-871D-4B4B-BA27-5D2EBC626385}" dt="2023-09-30T12:26:45.298" v="17" actId="20578"/>
      <pc:docMkLst>
        <pc:docMk/>
      </pc:docMkLst>
      <pc:sldChg chg="modSp mod">
        <pc:chgData name="Damian Widera" userId="782f047f097a5a73" providerId="LiveId" clId="{E20A58A2-871D-4B4B-BA27-5D2EBC626385}" dt="2023-09-30T11:02:06.752" v="13" actId="1037"/>
        <pc:sldMkLst>
          <pc:docMk/>
          <pc:sldMk cId="3053828947" sldId="258"/>
        </pc:sldMkLst>
        <pc:picChg chg="mod">
          <ac:chgData name="Damian Widera" userId="782f047f097a5a73" providerId="LiveId" clId="{E20A58A2-871D-4B4B-BA27-5D2EBC626385}" dt="2023-09-30T11:02:06.752" v="13" actId="1037"/>
          <ac:picMkLst>
            <pc:docMk/>
            <pc:sldMk cId="3053828947" sldId="258"/>
            <ac:picMk id="14" creationId="{EA9B804B-077C-BC5D-26A2-C90DCE89BFDA}"/>
          </ac:picMkLst>
        </pc:picChg>
      </pc:sldChg>
      <pc:sldChg chg="ord">
        <pc:chgData name="Damian Widera" userId="782f047f097a5a73" providerId="LiveId" clId="{E20A58A2-871D-4B4B-BA27-5D2EBC626385}" dt="2023-09-30T12:26:42.888" v="16" actId="20578"/>
        <pc:sldMkLst>
          <pc:docMk/>
          <pc:sldMk cId="3459392948" sldId="263"/>
        </pc:sldMkLst>
      </pc:sldChg>
      <pc:sldChg chg="ord">
        <pc:chgData name="Damian Widera" userId="782f047f097a5a73" providerId="LiveId" clId="{E20A58A2-871D-4B4B-BA27-5D2EBC626385}" dt="2023-09-30T10:59:07.886" v="0" actId="20578"/>
        <pc:sldMkLst>
          <pc:docMk/>
          <pc:sldMk cId="1873704382" sldId="265"/>
        </pc:sldMkLst>
      </pc:sldChg>
      <pc:sldChg chg="ord">
        <pc:chgData name="Damian Widera" userId="782f047f097a5a73" providerId="LiveId" clId="{E20A58A2-871D-4B4B-BA27-5D2EBC626385}" dt="2023-09-30T12:26:45.298" v="17" actId="20578"/>
        <pc:sldMkLst>
          <pc:docMk/>
          <pc:sldMk cId="4019139115" sldId="267"/>
        </pc:sldMkLst>
      </pc:sldChg>
      <pc:sldChg chg="ord">
        <pc:chgData name="Damian Widera" userId="782f047f097a5a73" providerId="LiveId" clId="{E20A58A2-871D-4B4B-BA27-5D2EBC626385}" dt="2023-09-30T12:26:37.991" v="15" actId="20578"/>
        <pc:sldMkLst>
          <pc:docMk/>
          <pc:sldMk cId="333827013" sldId="2076138367"/>
        </pc:sldMkLst>
      </pc:sldChg>
      <pc:sldChg chg="ord">
        <pc:chgData name="Damian Widera" userId="782f047f097a5a73" providerId="LiveId" clId="{E20A58A2-871D-4B4B-BA27-5D2EBC626385}" dt="2023-09-30T12:26:37.991" v="15" actId="20578"/>
        <pc:sldMkLst>
          <pc:docMk/>
          <pc:sldMk cId="16438911" sldId="2147477309"/>
        </pc:sldMkLst>
      </pc:sldChg>
      <pc:sldChg chg="ord">
        <pc:chgData name="Damian Widera" userId="782f047f097a5a73" providerId="LiveId" clId="{E20A58A2-871D-4B4B-BA27-5D2EBC626385}" dt="2023-09-30T12:26:37.991" v="15" actId="20578"/>
        <pc:sldMkLst>
          <pc:docMk/>
          <pc:sldMk cId="1282598102" sldId="2147478882"/>
        </pc:sldMkLst>
      </pc:sldChg>
      <pc:sldChg chg="ord">
        <pc:chgData name="Damian Widera" userId="782f047f097a5a73" providerId="LiveId" clId="{E20A58A2-871D-4B4B-BA27-5D2EBC626385}" dt="2023-09-30T12:26:37.991" v="15" actId="20578"/>
        <pc:sldMkLst>
          <pc:docMk/>
          <pc:sldMk cId="1991023749" sldId="2147478886"/>
        </pc:sldMkLst>
      </pc:sldChg>
      <pc:sldChg chg="del">
        <pc:chgData name="Damian Widera" userId="782f047f097a5a73" providerId="LiveId" clId="{E20A58A2-871D-4B4B-BA27-5D2EBC626385}" dt="2023-09-30T12:26:32.453" v="14" actId="2696"/>
        <pc:sldMkLst>
          <pc:docMk/>
          <pc:sldMk cId="985035325" sldId="2147478919"/>
        </pc:sldMkLst>
      </pc:sldChg>
      <pc:sldChg chg="del">
        <pc:chgData name="Damian Widera" userId="782f047f097a5a73" providerId="LiveId" clId="{E20A58A2-871D-4B4B-BA27-5D2EBC626385}" dt="2023-09-30T12:26:32.453" v="14" actId="2696"/>
        <pc:sldMkLst>
          <pc:docMk/>
          <pc:sldMk cId="709256855" sldId="2147478920"/>
        </pc:sldMkLst>
      </pc:sldChg>
      <pc:sldChg chg="del">
        <pc:chgData name="Damian Widera" userId="782f047f097a5a73" providerId="LiveId" clId="{E20A58A2-871D-4B4B-BA27-5D2EBC626385}" dt="2023-09-30T12:26:32.453" v="14" actId="2696"/>
        <pc:sldMkLst>
          <pc:docMk/>
          <pc:sldMk cId="1889037237" sldId="21474789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DEF37-E153-8C4F-9FAD-F1B254F4403B}" type="datetimeFigureOut">
              <a:rPr lang="en-PL" smtClean="0"/>
              <a:t>30/09/2023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AA7CC-BEAE-104C-8543-9E80A4ACED0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869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9/30/23 12:59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3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9/30/23 12:59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83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9/30/23 12:59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22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9/30/23 12:59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06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082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802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6384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7072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2904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2892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526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697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4987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8367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114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406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261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E0AEA-B3A9-444D-BA38-D2CAB5F2DD0D}" type="datetimeFigureOut">
              <a:rPr lang="pl-PL" smtClean="0"/>
              <a:t>30.09.2023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8D884-7662-44EF-92A6-AFDD7D7066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374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svg"/><Relationship Id="rId9" Type="http://schemas.openxmlformats.org/officeDocument/2006/relationships/image" Target="../media/image21.jpe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14.png"/><Relationship Id="rId16" Type="http://schemas.openxmlformats.org/officeDocument/2006/relationships/image" Target="../media/image22.jpe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7.png"/><Relationship Id="rId5" Type="http://schemas.openxmlformats.org/officeDocument/2006/relationships/image" Target="../media/image27.png"/><Relationship Id="rId15" Type="http://schemas.openxmlformats.org/officeDocument/2006/relationships/image" Target="../media/image21.jpeg"/><Relationship Id="rId10" Type="http://schemas.openxmlformats.org/officeDocument/2006/relationships/image" Target="../media/image32.svg"/><Relationship Id="rId19" Type="http://schemas.openxmlformats.org/officeDocument/2006/relationships/image" Target="../media/image25.png"/><Relationship Id="rId4" Type="http://schemas.openxmlformats.org/officeDocument/2006/relationships/image" Target="../media/image16.svg"/><Relationship Id="rId9" Type="http://schemas.openxmlformats.org/officeDocument/2006/relationships/image" Target="../media/image31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17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hyperlink" Target="https://blogabdulhalim.blogspot.com/2019/10/tampilan-dan-bagian-worksheet-microsoft-exce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5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6.svg"/><Relationship Id="rId9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2378914"/>
            <a:ext cx="7576457" cy="24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32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BF1-6CA8-5D98-E9A4-5B6A3FE72F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PL" dirty="0">
              <a:solidFill>
                <a:schemeClr val="bg1"/>
              </a:solidFill>
            </a:endParaRPr>
          </a:p>
          <a:p>
            <a:pPr algn="ctr"/>
            <a:r>
              <a:rPr lang="en-PL" dirty="0">
                <a:solidFill>
                  <a:schemeClr val="bg1"/>
                </a:solidFill>
              </a:rPr>
              <a:t>Polybase – SQL Server 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1DDF8-0341-C420-3CB8-9D2EA90B4BE9}"/>
              </a:ext>
            </a:extLst>
          </p:cNvPr>
          <p:cNvSpPr txBox="1"/>
          <p:nvPr/>
        </p:nvSpPr>
        <p:spPr>
          <a:xfrm>
            <a:off x="425092" y="1690688"/>
            <a:ext cx="1134181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SQL Server</a:t>
            </a: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Oracle</a:t>
            </a: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MongoDB / </a:t>
            </a:r>
            <a:r>
              <a:rPr lang="en-GB" sz="44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CosmosDB</a:t>
            </a:r>
            <a:endParaRPr lang="en-GB" sz="44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GB" sz="4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Teradata</a:t>
            </a: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ODBC(*) connector – Excel, Spark, Hive</a:t>
            </a:r>
          </a:p>
          <a:p>
            <a:pPr algn="l" fontAlgn="base"/>
            <a:endParaRPr lang="en-GB" sz="44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pPr algn="l" fontAlgn="base"/>
            <a:r>
              <a:rPr lang="en-GB" sz="3200" dirty="0">
                <a:solidFill>
                  <a:schemeClr val="bg1"/>
                </a:solidFill>
                <a:latin typeface="Source Sans Pro" panose="020B0503030403020204" pitchFamily="34" charset="0"/>
              </a:rPr>
              <a:t>(*) Windows-only</a:t>
            </a:r>
            <a:endParaRPr lang="en-GB" sz="32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357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58B8-F439-EC5D-E892-F403C0259C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PL" dirty="0">
              <a:solidFill>
                <a:schemeClr val="bg1"/>
              </a:solidFill>
            </a:endParaRPr>
          </a:p>
          <a:p>
            <a:pPr algn="ctr"/>
            <a:r>
              <a:rPr lang="en-PL" dirty="0">
                <a:solidFill>
                  <a:schemeClr val="bg1"/>
                </a:solidFill>
              </a:rPr>
              <a:t>Polybase – NOW() – SQL Server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BE26D-4E6F-A450-8DE6-EB6FB3EBAEFA}"/>
              </a:ext>
            </a:extLst>
          </p:cNvPr>
          <p:cNvSpPr txBox="1"/>
          <p:nvPr/>
        </p:nvSpPr>
        <p:spPr>
          <a:xfrm>
            <a:off x="588263" y="1595021"/>
            <a:ext cx="1134181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en-GB" sz="44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Source Sans Pro" panose="020B0503030403020204" pitchFamily="34" charset="0"/>
              </a:rPr>
              <a:t>No support for &lt; SQL Server 2019</a:t>
            </a: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endParaRPr lang="en-GB" sz="44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Amazon S3</a:t>
            </a: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GB" sz="4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Azure Blob Storage (abs)</a:t>
            </a: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Azure Data Lake Storage Gen 2 (</a:t>
            </a:r>
            <a:r>
              <a:rPr lang="en-GB" sz="44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adls</a:t>
            </a:r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)</a:t>
            </a: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GB" sz="4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	(+Delta tables)</a:t>
            </a:r>
          </a:p>
        </p:txBody>
      </p:sp>
    </p:spTree>
    <p:extLst>
      <p:ext uri="{BB962C8B-B14F-4D97-AF65-F5344CB8AC3E}">
        <p14:creationId xmlns:p14="http://schemas.microsoft.com/office/powerpoint/2010/main" val="100638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83B6390-4308-6897-6EC9-DE6503A872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Segoe UI Semibold"/>
              </a:rPr>
              <a:t>Data virtualization and object storage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latin typeface="Segoe UI Semibold"/>
              </a:rPr>
              <a:t>Directly access any data on object storage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05D9D0-447D-B320-079A-788C92A61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9237" y="2380208"/>
            <a:ext cx="751938" cy="751938"/>
          </a:xfrm>
          <a:prstGeom prst="rect">
            <a:avLst/>
          </a:prstGeom>
        </p:spPr>
      </p:pic>
      <p:sp>
        <p:nvSpPr>
          <p:cNvPr id="4" name="Rectangle: Rounded Corners 9" descr="Dashed box">
            <a:extLst>
              <a:ext uri="{FF2B5EF4-FFF2-40B4-BE49-F238E27FC236}">
                <a16:creationId xmlns:a16="http://schemas.microsoft.com/office/drawing/2014/main" id="{5306821E-A2A5-4D17-92BC-D2E08D72AB54}"/>
              </a:ext>
            </a:extLst>
          </p:cNvPr>
          <p:cNvSpPr/>
          <p:nvPr/>
        </p:nvSpPr>
        <p:spPr bwMode="auto">
          <a:xfrm>
            <a:off x="1236663" y="2233756"/>
            <a:ext cx="9717087" cy="2426753"/>
          </a:xfrm>
          <a:prstGeom prst="roundRect">
            <a:avLst>
              <a:gd name="adj" fmla="val 3309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5C5EB-C0C6-3B12-E374-0F26697A7E9C}"/>
              </a:ext>
            </a:extLst>
          </p:cNvPr>
          <p:cNvSpPr/>
          <p:nvPr/>
        </p:nvSpPr>
        <p:spPr bwMode="auto">
          <a:xfrm>
            <a:off x="4994866" y="4140442"/>
            <a:ext cx="5838691" cy="3830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S3 compatible storage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12B62-C706-E730-8DB2-040CCFCB58DC}"/>
              </a:ext>
            </a:extLst>
          </p:cNvPr>
          <p:cNvSpPr txBox="1"/>
          <p:nvPr/>
        </p:nvSpPr>
        <p:spPr>
          <a:xfrm>
            <a:off x="1356852" y="3763044"/>
            <a:ext cx="9476707" cy="2835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 Semibold"/>
              </a:rPr>
              <a:t>HTTPS REST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D3B57B-D9E8-D8E1-D43D-88EAE739AD32}"/>
              </a:ext>
            </a:extLst>
          </p:cNvPr>
          <p:cNvSpPr/>
          <p:nvPr/>
        </p:nvSpPr>
        <p:spPr bwMode="auto">
          <a:xfrm>
            <a:off x="1356853" y="3295285"/>
            <a:ext cx="4806624" cy="38315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OPENROWSET, EXTERNAL TABLE, CETAS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162958-84BD-002D-56D4-E28EEAC6E023}"/>
              </a:ext>
            </a:extLst>
          </p:cNvPr>
          <p:cNvSpPr/>
          <p:nvPr/>
        </p:nvSpPr>
        <p:spPr bwMode="auto">
          <a:xfrm>
            <a:off x="6269610" y="3295285"/>
            <a:ext cx="4563950" cy="38315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BACKUP/RESTORE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2DFA6-8030-48E0-BC8E-BF486FB00CBE}"/>
              </a:ext>
            </a:extLst>
          </p:cNvPr>
          <p:cNvSpPr/>
          <p:nvPr/>
        </p:nvSpPr>
        <p:spPr bwMode="auto">
          <a:xfrm>
            <a:off x="1361374" y="4141505"/>
            <a:ext cx="1710613" cy="3831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DBA91C-1901-E3D0-9527-F95884A243D1}"/>
              </a:ext>
            </a:extLst>
          </p:cNvPr>
          <p:cNvSpPr/>
          <p:nvPr/>
        </p:nvSpPr>
        <p:spPr bwMode="auto">
          <a:xfrm>
            <a:off x="3178119" y="4140442"/>
            <a:ext cx="1710613" cy="3831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ADLS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6FB78-83CD-8EA2-9B4E-321E861F06A2}"/>
              </a:ext>
            </a:extLst>
          </p:cNvPr>
          <p:cNvSpPr/>
          <p:nvPr/>
        </p:nvSpPr>
        <p:spPr bwMode="auto">
          <a:xfrm>
            <a:off x="1356852" y="4805952"/>
            <a:ext cx="4836559" cy="38315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Parquet, Delta, csv,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160BB-3C9A-150C-A087-DBC1CBA5C3DA}"/>
              </a:ext>
            </a:extLst>
          </p:cNvPr>
          <p:cNvSpPr/>
          <p:nvPr/>
        </p:nvSpPr>
        <p:spPr bwMode="auto">
          <a:xfrm>
            <a:off x="6300627" y="4805952"/>
            <a:ext cx="4532930" cy="38315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SQL backup files</a:t>
            </a: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6EC465A7-4C6E-A699-3D91-01B50939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79" y="5390070"/>
            <a:ext cx="1364525" cy="716375"/>
          </a:xfrm>
          <a:prstGeom prst="rect">
            <a:avLst/>
          </a:prstGeom>
          <a:noFill/>
        </p:spPr>
      </p:pic>
      <p:pic>
        <p:nvPicPr>
          <p:cNvPr id="14" name="Picture 4" descr="See the source image">
            <a:extLst>
              <a:ext uri="{FF2B5EF4-FFF2-40B4-BE49-F238E27FC236}">
                <a16:creationId xmlns:a16="http://schemas.microsoft.com/office/drawing/2014/main" id="{7A5E431E-D6A9-5E3F-907C-4CF18188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387" y="5263352"/>
            <a:ext cx="967690" cy="96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30AEC2-89BE-8DF6-B8C3-A233DA329D8A}"/>
              </a:ext>
            </a:extLst>
          </p:cNvPr>
          <p:cNvSpPr txBox="1"/>
          <p:nvPr/>
        </p:nvSpPr>
        <p:spPr>
          <a:xfrm>
            <a:off x="1380768" y="2300424"/>
            <a:ext cx="6662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SQL Engine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ADE4DF-0A27-C4AA-2681-C65382C1F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19237" y="5335849"/>
            <a:ext cx="5114320" cy="1228463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" name="Picture 2" descr="Icon&#10;&#10;Description automatically generated">
            <a:extLst>
              <a:ext uri="{FF2B5EF4-FFF2-40B4-BE49-F238E27FC236}">
                <a16:creationId xmlns:a16="http://schemas.microsoft.com/office/drawing/2014/main" id="{5E73FB73-004F-CFD8-FDE9-823D4240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107" y="5398026"/>
            <a:ext cx="587368" cy="587368"/>
          </a:xfrm>
          <a:prstGeom prst="rect">
            <a:avLst/>
          </a:prstGeom>
          <a:noFill/>
        </p:spPr>
      </p:pic>
      <p:pic>
        <p:nvPicPr>
          <p:cNvPr id="18" name="Picture 2" descr="Icon&#10;&#10;Description automatically generated">
            <a:extLst>
              <a:ext uri="{FF2B5EF4-FFF2-40B4-BE49-F238E27FC236}">
                <a16:creationId xmlns:a16="http://schemas.microsoft.com/office/drawing/2014/main" id="{B3B353B6-25E7-0EBE-C021-F7174A1E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627" y="6182572"/>
            <a:ext cx="993512" cy="149932"/>
          </a:xfrm>
          <a:prstGeom prst="rect">
            <a:avLst/>
          </a:prstGeom>
          <a:noFill/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23814F3E-E989-F196-3270-2CD35CCF7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-3939" r="16821"/>
          <a:stretch/>
        </p:blipFill>
        <p:spPr bwMode="auto">
          <a:xfrm>
            <a:off x="9056307" y="5489654"/>
            <a:ext cx="769504" cy="390230"/>
          </a:xfrm>
          <a:prstGeom prst="rect">
            <a:avLst/>
          </a:prstGeom>
          <a:noFill/>
        </p:spPr>
      </p:pic>
      <p:pic>
        <p:nvPicPr>
          <p:cNvPr id="2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B8FAB5B-B664-037A-3B10-E6334B4E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643" y="5438620"/>
            <a:ext cx="535356" cy="535355"/>
          </a:xfrm>
          <a:prstGeom prst="rect">
            <a:avLst/>
          </a:prstGeom>
          <a:noFill/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27F54D5-140C-3A0C-A076-F6C806A7F0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8897" y="6153415"/>
            <a:ext cx="1189193" cy="208752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4044DBCD-4AAA-44AE-7B7D-0BCC9EBC7D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8677" y="6046772"/>
            <a:ext cx="786708" cy="393354"/>
          </a:xfrm>
          <a:prstGeom prst="rect">
            <a:avLst/>
          </a:prstGeom>
        </p:spPr>
      </p:pic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61A8BEF9-F239-14F2-2ACE-ED7E4264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99" y="5477298"/>
            <a:ext cx="1080176" cy="4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50BE1E4C-12E2-23DA-8C1D-D13618C75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5273" y="1439989"/>
            <a:ext cx="11603039" cy="620710"/>
          </a:xfrm>
          <a:prstGeom prst="roundRect">
            <a:avLst>
              <a:gd name="adj" fmla="val 15468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5ECD1-9FBE-958C-9297-78370E5B42A1}"/>
              </a:ext>
            </a:extLst>
          </p:cNvPr>
          <p:cNvSpPr txBox="1"/>
          <p:nvPr/>
        </p:nvSpPr>
        <p:spPr>
          <a:xfrm>
            <a:off x="588263" y="1593288"/>
            <a:ext cx="11018520" cy="307777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Challenge: I need to access data on modern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object storage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systems through SQL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CEAAEBDF-4E56-26E1-0411-CB0692B65C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7872" y="5549421"/>
            <a:ext cx="541422" cy="3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682743-F92B-CFE9-0502-624704B5A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89487" y="4265265"/>
            <a:ext cx="1448446" cy="126920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sz="1600" dirty="0">
              <a:solidFill>
                <a:schemeClr val="bg1"/>
              </a:solidFill>
              <a:latin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629BB7-4D47-2AE4-6B13-4A36257218C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Segoe UI Semibold"/>
              </a:rPr>
              <a:t>Data virtualization in SQL Server 2022</a:t>
            </a:r>
            <a:br>
              <a:rPr lang="en-US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  <a:latin typeface="Segoe UI Semibold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DB794B9-3A22-594B-4C93-0A82D3C1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7067" y="1236929"/>
            <a:ext cx="751938" cy="7519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E2FDA-A60D-1A69-5FA5-317B83EFDB41}"/>
              </a:ext>
            </a:extLst>
          </p:cNvPr>
          <p:cNvSpPr/>
          <p:nvPr/>
        </p:nvSpPr>
        <p:spPr bwMode="auto">
          <a:xfrm>
            <a:off x="705406" y="2111651"/>
            <a:ext cx="10781237" cy="326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</a:rPr>
              <a:t>OPENROWSET, EXTERNAL TABLE, CETAS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9F3DA6-4396-3524-D20B-2BF8A3B54C21}"/>
              </a:ext>
            </a:extLst>
          </p:cNvPr>
          <p:cNvSpPr/>
          <p:nvPr/>
        </p:nvSpPr>
        <p:spPr bwMode="auto">
          <a:xfrm>
            <a:off x="5517990" y="5991704"/>
            <a:ext cx="6033258" cy="279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</a:rPr>
              <a:t>Parquet, Delta, csv,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20AA4D-12E1-3CBE-7694-B47DBD6CD1AD}"/>
              </a:ext>
            </a:extLst>
          </p:cNvPr>
          <p:cNvSpPr/>
          <p:nvPr/>
        </p:nvSpPr>
        <p:spPr bwMode="auto">
          <a:xfrm>
            <a:off x="7106311" y="3516897"/>
            <a:ext cx="4380332" cy="280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</a:rPr>
              <a:t>S3 compatible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68575-F8B5-EC1B-12A3-7CF241811956}"/>
              </a:ext>
            </a:extLst>
          </p:cNvPr>
          <p:cNvSpPr txBox="1"/>
          <p:nvPr/>
        </p:nvSpPr>
        <p:spPr>
          <a:xfrm>
            <a:off x="5489487" y="2783960"/>
            <a:ext cx="5997156" cy="264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Segoe UI Semibold"/>
              </a:rPr>
              <a:t>HTTPS REST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0868B-9B52-3415-2B72-2C9FB3384E74}"/>
              </a:ext>
            </a:extLst>
          </p:cNvPr>
          <p:cNvSpPr/>
          <p:nvPr/>
        </p:nvSpPr>
        <p:spPr bwMode="auto">
          <a:xfrm>
            <a:off x="5489487" y="3523299"/>
            <a:ext cx="1448446" cy="280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</a:rPr>
              <a:t>adls/abs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D33E-BC67-FC28-66B3-ABF56DC5BCC9}"/>
              </a:ext>
            </a:extLst>
          </p:cNvPr>
          <p:cNvSpPr txBox="1"/>
          <p:nvPr/>
        </p:nvSpPr>
        <p:spPr>
          <a:xfrm>
            <a:off x="640751" y="1191678"/>
            <a:ext cx="1373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SQL Engine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9A105-4D32-148E-C0B2-A18E4C2240F0}"/>
              </a:ext>
            </a:extLst>
          </p:cNvPr>
          <p:cNvSpPr/>
          <p:nvPr/>
        </p:nvSpPr>
        <p:spPr bwMode="auto">
          <a:xfrm>
            <a:off x="560071" y="3802690"/>
            <a:ext cx="4735454" cy="32214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</a:rPr>
              <a:t>Polybase Services</a:t>
            </a:r>
          </a:p>
        </p:txBody>
      </p:sp>
      <p:pic>
        <p:nvPicPr>
          <p:cNvPr id="12" name="Picture 2" descr="Image result for teradata logo">
            <a:extLst>
              <a:ext uri="{FF2B5EF4-FFF2-40B4-BE49-F238E27FC236}">
                <a16:creationId xmlns:a16="http://schemas.microsoft.com/office/drawing/2014/main" id="{3FB15924-7B02-71CF-B09D-9030662FC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9" y="4314427"/>
            <a:ext cx="908528" cy="23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 for mongodb logo">
            <a:extLst>
              <a:ext uri="{FF2B5EF4-FFF2-40B4-BE49-F238E27FC236}">
                <a16:creationId xmlns:a16="http://schemas.microsoft.com/office/drawing/2014/main" id="{3EC62869-5270-A034-90F9-063EEEF5B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26" y="4247708"/>
            <a:ext cx="1192899" cy="3221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6" descr="Image result for sap hana logo">
            <a:extLst>
              <a:ext uri="{FF2B5EF4-FFF2-40B4-BE49-F238E27FC236}">
                <a16:creationId xmlns:a16="http://schemas.microsoft.com/office/drawing/2014/main" id="{4B904D04-352B-65F9-88CC-0367DFC9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308" y="4938097"/>
            <a:ext cx="975969" cy="26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 descr="Image result for oracle logo">
            <a:extLst>
              <a:ext uri="{FF2B5EF4-FFF2-40B4-BE49-F238E27FC236}">
                <a16:creationId xmlns:a16="http://schemas.microsoft.com/office/drawing/2014/main" id="{2B18368C-B214-8414-D869-63BB00A74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07" y="4350980"/>
            <a:ext cx="1223310" cy="16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SQL">
            <a:extLst>
              <a:ext uri="{FF2B5EF4-FFF2-40B4-BE49-F238E27FC236}">
                <a16:creationId xmlns:a16="http://schemas.microsoft.com/office/drawing/2014/main" id="{7CC8EF0B-02B1-72F1-861E-A0F8A9DB2B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936" y="4753363"/>
            <a:ext cx="555894" cy="555894"/>
          </a:xfrm>
          <a:prstGeom prst="rect">
            <a:avLst/>
          </a:prstGeom>
        </p:spPr>
      </p:pic>
      <p:cxnSp>
        <p:nvCxnSpPr>
          <p:cNvPr id="17" name="Straight Arrow Connector 16" descr="Arrow">
            <a:extLst>
              <a:ext uri="{FF2B5EF4-FFF2-40B4-BE49-F238E27FC236}">
                <a16:creationId xmlns:a16="http://schemas.microsoft.com/office/drawing/2014/main" id="{1F44CFDF-B6D5-F82C-3B8D-DAE09AEB8F3F}"/>
              </a:ext>
            </a:extLst>
          </p:cNvPr>
          <p:cNvCxnSpPr>
            <a:cxnSpLocks/>
          </p:cNvCxnSpPr>
          <p:nvPr/>
        </p:nvCxnSpPr>
        <p:spPr>
          <a:xfrm>
            <a:off x="2936326" y="2485322"/>
            <a:ext cx="0" cy="1276606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sm"/>
            <a:tailEnd type="arrow" w="lg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 descr="Arrow">
            <a:extLst>
              <a:ext uri="{FF2B5EF4-FFF2-40B4-BE49-F238E27FC236}">
                <a16:creationId xmlns:a16="http://schemas.microsoft.com/office/drawing/2014/main" id="{DDACA783-D457-7E7E-43ED-9E2FD57FC9DC}"/>
              </a:ext>
            </a:extLst>
          </p:cNvPr>
          <p:cNvCxnSpPr>
            <a:cxnSpLocks/>
          </p:cNvCxnSpPr>
          <p:nvPr/>
        </p:nvCxnSpPr>
        <p:spPr>
          <a:xfrm>
            <a:off x="8448617" y="2485322"/>
            <a:ext cx="0" cy="251716"/>
          </a:xfrm>
          <a:prstGeom prst="straightConnector1">
            <a:avLst/>
          </a:prstGeom>
          <a:ln w="19050">
            <a:headEnd type="arrow" w="lg" len="sm"/>
            <a:tailEnd type="arrow" w="lg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54083A06-9E90-480A-E6A8-23BE57F64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46" y="4550725"/>
            <a:ext cx="903742" cy="511429"/>
          </a:xfrm>
          <a:prstGeom prst="rect">
            <a:avLst/>
          </a:prstGeom>
          <a:noFill/>
        </p:spPr>
      </p:pic>
      <p:pic>
        <p:nvPicPr>
          <p:cNvPr id="20" name="Picture 4" descr="See the source image">
            <a:extLst>
              <a:ext uri="{FF2B5EF4-FFF2-40B4-BE49-F238E27FC236}">
                <a16:creationId xmlns:a16="http://schemas.microsoft.com/office/drawing/2014/main" id="{43AE14E9-2D16-4B1D-F9DA-58C03E0A4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182" y="4481720"/>
            <a:ext cx="682033" cy="6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 descr="Arrow">
            <a:extLst>
              <a:ext uri="{FF2B5EF4-FFF2-40B4-BE49-F238E27FC236}">
                <a16:creationId xmlns:a16="http://schemas.microsoft.com/office/drawing/2014/main" id="{CF0B035C-2AEF-508A-0A48-09A33B8E5B89}"/>
              </a:ext>
            </a:extLst>
          </p:cNvPr>
          <p:cNvCxnSpPr>
            <a:cxnSpLocks/>
          </p:cNvCxnSpPr>
          <p:nvPr/>
        </p:nvCxnSpPr>
        <p:spPr>
          <a:xfrm>
            <a:off x="6213710" y="3091374"/>
            <a:ext cx="0" cy="374070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sm"/>
            <a:tailEnd type="arrow" w="lg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 descr="Arrow">
            <a:extLst>
              <a:ext uri="{FF2B5EF4-FFF2-40B4-BE49-F238E27FC236}">
                <a16:creationId xmlns:a16="http://schemas.microsoft.com/office/drawing/2014/main" id="{6EA2E466-9A04-BD81-23C3-5B74ADC9EA7B}"/>
              </a:ext>
            </a:extLst>
          </p:cNvPr>
          <p:cNvCxnSpPr>
            <a:cxnSpLocks/>
          </p:cNvCxnSpPr>
          <p:nvPr/>
        </p:nvCxnSpPr>
        <p:spPr>
          <a:xfrm>
            <a:off x="9296477" y="3088923"/>
            <a:ext cx="0" cy="374070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sm"/>
            <a:tailEnd type="arrow" w="lg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 descr="Arrow">
            <a:extLst>
              <a:ext uri="{FF2B5EF4-FFF2-40B4-BE49-F238E27FC236}">
                <a16:creationId xmlns:a16="http://schemas.microsoft.com/office/drawing/2014/main" id="{413C38A3-76FE-D0BE-F04B-4D6629255B01}"/>
              </a:ext>
            </a:extLst>
          </p:cNvPr>
          <p:cNvCxnSpPr>
            <a:cxnSpLocks/>
          </p:cNvCxnSpPr>
          <p:nvPr/>
        </p:nvCxnSpPr>
        <p:spPr>
          <a:xfrm>
            <a:off x="6215235" y="3855141"/>
            <a:ext cx="0" cy="371475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sm"/>
            <a:tailEnd type="arrow" w="lg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 descr="Arrow">
            <a:extLst>
              <a:ext uri="{FF2B5EF4-FFF2-40B4-BE49-F238E27FC236}">
                <a16:creationId xmlns:a16="http://schemas.microsoft.com/office/drawing/2014/main" id="{8D7831BA-21EE-1119-DC39-956FF0234DE8}"/>
              </a:ext>
            </a:extLst>
          </p:cNvPr>
          <p:cNvCxnSpPr>
            <a:cxnSpLocks/>
          </p:cNvCxnSpPr>
          <p:nvPr/>
        </p:nvCxnSpPr>
        <p:spPr>
          <a:xfrm>
            <a:off x="9322822" y="5564055"/>
            <a:ext cx="0" cy="352499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sm"/>
            <a:tailEnd type="arrow" w="lg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See the source image">
            <a:extLst>
              <a:ext uri="{FF2B5EF4-FFF2-40B4-BE49-F238E27FC236}">
                <a16:creationId xmlns:a16="http://schemas.microsoft.com/office/drawing/2014/main" id="{795E79B5-1D19-B6F0-1551-BC390DEF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20" y="5552300"/>
            <a:ext cx="903742" cy="511429"/>
          </a:xfrm>
          <a:prstGeom prst="rect">
            <a:avLst/>
          </a:prstGeom>
          <a:noFill/>
        </p:spPr>
      </p:pic>
      <p:pic>
        <p:nvPicPr>
          <p:cNvPr id="26" name="Picture 4" descr="See the source image">
            <a:extLst>
              <a:ext uri="{FF2B5EF4-FFF2-40B4-BE49-F238E27FC236}">
                <a16:creationId xmlns:a16="http://schemas.microsoft.com/office/drawing/2014/main" id="{303010D1-DF44-D950-79AF-B75103AA2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38" y="5415294"/>
            <a:ext cx="682033" cy="6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8BC155-6983-C9BA-4220-895DA0B1870B}"/>
              </a:ext>
            </a:extLst>
          </p:cNvPr>
          <p:cNvSpPr txBox="1"/>
          <p:nvPr/>
        </p:nvSpPr>
        <p:spPr>
          <a:xfrm>
            <a:off x="2169135" y="5647044"/>
            <a:ext cx="3236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wasb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4D9980-2C2B-C182-82CF-8171723BA3C7}"/>
              </a:ext>
            </a:extLst>
          </p:cNvPr>
          <p:cNvSpPr txBox="1"/>
          <p:nvPr/>
        </p:nvSpPr>
        <p:spPr>
          <a:xfrm>
            <a:off x="6349179" y="5131159"/>
            <a:ext cx="21403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abs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30D6F7-9D17-AA46-13CF-CB08C1AB8545}"/>
              </a:ext>
            </a:extLst>
          </p:cNvPr>
          <p:cNvSpPr txBox="1"/>
          <p:nvPr/>
        </p:nvSpPr>
        <p:spPr>
          <a:xfrm>
            <a:off x="685120" y="5698747"/>
            <a:ext cx="25795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abfs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B5FFBB-8181-96BD-2B42-CECF855D4C07}"/>
              </a:ext>
            </a:extLst>
          </p:cNvPr>
          <p:cNvSpPr txBox="1"/>
          <p:nvPr/>
        </p:nvSpPr>
        <p:spPr>
          <a:xfrm>
            <a:off x="5766658" y="5124591"/>
            <a:ext cx="2500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adls</a:t>
            </a:r>
          </a:p>
        </p:txBody>
      </p:sp>
      <p:sp>
        <p:nvSpPr>
          <p:cNvPr id="31" name="Rectangle: Rounded Corners 1" descr="Dashed box">
            <a:extLst>
              <a:ext uri="{FF2B5EF4-FFF2-40B4-BE49-F238E27FC236}">
                <a16:creationId xmlns:a16="http://schemas.microsoft.com/office/drawing/2014/main" id="{0D3D5CFC-C20F-9A7E-C4BC-B4DE3EDE20CA}"/>
              </a:ext>
            </a:extLst>
          </p:cNvPr>
          <p:cNvSpPr/>
          <p:nvPr/>
        </p:nvSpPr>
        <p:spPr bwMode="auto">
          <a:xfrm>
            <a:off x="588263" y="1118623"/>
            <a:ext cx="11018520" cy="2153614"/>
          </a:xfrm>
          <a:prstGeom prst="roundRect">
            <a:avLst>
              <a:gd name="adj" fmla="val 3309"/>
            </a:avLst>
          </a:prstGeom>
          <a:noFill/>
          <a:ln w="19050">
            <a:solidFill>
              <a:schemeClr val="bg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FFDD30-A2DF-F374-6203-11E825AFF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02993" y="4306010"/>
            <a:ext cx="4383650" cy="1228463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3" name="Picture 2" descr="Icon&#10;&#10;Description automatically generated">
            <a:extLst>
              <a:ext uri="{FF2B5EF4-FFF2-40B4-BE49-F238E27FC236}">
                <a16:creationId xmlns:a16="http://schemas.microsoft.com/office/drawing/2014/main" id="{5BD7AA40-5310-4975-6E65-470F749A6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209" y="4368187"/>
            <a:ext cx="587368" cy="587368"/>
          </a:xfrm>
          <a:prstGeom prst="rect">
            <a:avLst/>
          </a:prstGeom>
          <a:noFill/>
        </p:spPr>
      </p:pic>
      <p:pic>
        <p:nvPicPr>
          <p:cNvPr id="34" name="Picture 2" descr="Icon&#10;&#10;Description automatically generated">
            <a:extLst>
              <a:ext uri="{FF2B5EF4-FFF2-40B4-BE49-F238E27FC236}">
                <a16:creationId xmlns:a16="http://schemas.microsoft.com/office/drawing/2014/main" id="{B2DCE0EA-0A9C-378B-0CEB-993DBE83C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158" y="5152733"/>
            <a:ext cx="993512" cy="149932"/>
          </a:xfrm>
          <a:prstGeom prst="rect">
            <a:avLst/>
          </a:prstGeom>
          <a:noFill/>
        </p:spPr>
      </p:pic>
      <p:pic>
        <p:nvPicPr>
          <p:cNvPr id="35" name="Picture 2" descr="See the source image">
            <a:extLst>
              <a:ext uri="{FF2B5EF4-FFF2-40B4-BE49-F238E27FC236}">
                <a16:creationId xmlns:a16="http://schemas.microsoft.com/office/drawing/2014/main" id="{A54D5882-7CC9-7170-5DBF-12CA844E9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-3939" r="16821"/>
          <a:stretch/>
        </p:blipFill>
        <p:spPr bwMode="auto">
          <a:xfrm>
            <a:off x="9886402" y="4459815"/>
            <a:ext cx="769504" cy="390230"/>
          </a:xfrm>
          <a:prstGeom prst="rect">
            <a:avLst/>
          </a:prstGeom>
          <a:noFill/>
        </p:spPr>
      </p:pic>
      <p:pic>
        <p:nvPicPr>
          <p:cNvPr id="3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580EC7C-4B3C-43D9-28B0-81CAE493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729" y="4408781"/>
            <a:ext cx="535356" cy="535355"/>
          </a:xfrm>
          <a:prstGeom prst="rect">
            <a:avLst/>
          </a:prstGeom>
          <a:noFill/>
        </p:spPr>
      </p:pic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97ECBE-2DF5-72DA-E428-BEB7676FD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8872" y="5123576"/>
            <a:ext cx="1189193" cy="208752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614E4145-558B-F9FE-7E39-39ED588A4F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21763" y="5016933"/>
            <a:ext cx="786708" cy="393354"/>
          </a:xfrm>
          <a:prstGeom prst="rect">
            <a:avLst/>
          </a:prstGeom>
        </p:spPr>
      </p:pic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D911C908-E5FE-D5B6-AB73-74A5F0DA3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08" y="4447459"/>
            <a:ext cx="1080176" cy="4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 descr="Arrow">
            <a:extLst>
              <a:ext uri="{FF2B5EF4-FFF2-40B4-BE49-F238E27FC236}">
                <a16:creationId xmlns:a16="http://schemas.microsoft.com/office/drawing/2014/main" id="{9367AEC9-6D91-F1C8-1473-EC617918A3D5}"/>
              </a:ext>
            </a:extLst>
          </p:cNvPr>
          <p:cNvCxnSpPr>
            <a:cxnSpLocks/>
          </p:cNvCxnSpPr>
          <p:nvPr/>
        </p:nvCxnSpPr>
        <p:spPr>
          <a:xfrm>
            <a:off x="9296477" y="3855141"/>
            <a:ext cx="0" cy="371475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sm"/>
            <a:tailEnd type="arrow" w="lg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3B0392E4-0C83-64BF-DF89-1EB34FF4C66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90755" y="4517171"/>
            <a:ext cx="541422" cy="313751"/>
          </a:xfrm>
          <a:prstGeom prst="rect">
            <a:avLst/>
          </a:prstGeom>
        </p:spPr>
      </p:pic>
      <p:cxnSp>
        <p:nvCxnSpPr>
          <p:cNvPr id="42" name="Straight Arrow Connector 41" descr="Arrow">
            <a:extLst>
              <a:ext uri="{FF2B5EF4-FFF2-40B4-BE49-F238E27FC236}">
                <a16:creationId xmlns:a16="http://schemas.microsoft.com/office/drawing/2014/main" id="{B33C6973-6584-6E7F-EC88-93B4CF00C53E}"/>
              </a:ext>
            </a:extLst>
          </p:cNvPr>
          <p:cNvCxnSpPr>
            <a:cxnSpLocks/>
          </p:cNvCxnSpPr>
          <p:nvPr/>
        </p:nvCxnSpPr>
        <p:spPr>
          <a:xfrm>
            <a:off x="6213710" y="5586839"/>
            <a:ext cx="0" cy="352499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sm"/>
            <a:tailEnd type="arrow" w="lg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25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2B2E-0F9B-8FD7-770E-62A42D5F35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PL" dirty="0">
              <a:solidFill>
                <a:schemeClr val="bg1"/>
              </a:solidFill>
            </a:endParaRPr>
          </a:p>
          <a:p>
            <a:r>
              <a:rPr lang="en-PL" dirty="0">
                <a:solidFill>
                  <a:schemeClr val="bg1"/>
                </a:solidFill>
              </a:rPr>
              <a:t>	Polybase in SQL Server 2022 - Installation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F38B7C-2503-62BD-C156-1E42CBE81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602" y="1642334"/>
            <a:ext cx="5818635" cy="508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4A78-F36B-C513-CF9C-2560D22AC5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bg1"/>
                </a:solidFill>
              </a:rPr>
              <a:t>Nice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67E40-B1AA-DC1A-6DCB-4CB774BA6ABC}"/>
              </a:ext>
            </a:extLst>
          </p:cNvPr>
          <p:cNvSpPr txBox="1"/>
          <p:nvPr/>
        </p:nvSpPr>
        <p:spPr>
          <a:xfrm>
            <a:off x="588263" y="1719711"/>
            <a:ext cx="113418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Computational task is done on the remote</a:t>
            </a:r>
          </a:p>
          <a:p>
            <a:pPr algn="l" fontAlgn="base"/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Pushdown </a:t>
            </a:r>
            <a:r>
              <a:rPr lang="en-GB" sz="3200" i="1" dirty="0">
                <a:solidFill>
                  <a:schemeClr val="bg1"/>
                </a:solidFill>
                <a:latin typeface="Source Sans Pro" panose="020B0503030403020204" pitchFamily="34" charset="0"/>
              </a:rPr>
              <a:t>(on, off, 6408)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Source Sans Pro" panose="020B0503030403020204" pitchFamily="34" charset="0"/>
              </a:rPr>
              <a:t>Joins and predicates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Expression</a:t>
            </a:r>
            <a:r>
              <a:rPr lang="en-GB" sz="3200" dirty="0">
                <a:solidFill>
                  <a:schemeClr val="bg1"/>
                </a:solidFill>
                <a:latin typeface="Source Sans Pro" panose="020B0503030403020204" pitchFamily="34" charset="0"/>
              </a:rPr>
              <a:t>s and operators ( NOT, IS NULL, &lt;&gt;, %)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Functions</a:t>
            </a:r>
          </a:p>
          <a:p>
            <a:pPr marL="1028683" lvl="1" indent="-5715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</a:rPr>
              <a:t>CONCAT, SUBSTRING…</a:t>
            </a:r>
          </a:p>
          <a:p>
            <a:pPr marL="1028683" lvl="1" indent="-571500" fontAlgn="base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CEILING, POWER, SIGN …</a:t>
            </a:r>
          </a:p>
          <a:p>
            <a:pPr marL="1028683" lvl="1" indent="-5715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</a:rPr>
              <a:t>DATEADD, DATEPART….</a:t>
            </a:r>
            <a:endParaRPr lang="en-GB" sz="24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7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944A-336F-7828-0672-4CEDDA99AA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bg1"/>
                </a:solidFill>
              </a:rPr>
              <a:t>ODBC installation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59901-2DBA-4602-30A8-E15E7AD84446}"/>
              </a:ext>
            </a:extLst>
          </p:cNvPr>
          <p:cNvSpPr txBox="1"/>
          <p:nvPr/>
        </p:nvSpPr>
        <p:spPr>
          <a:xfrm>
            <a:off x="588263" y="1719711"/>
            <a:ext cx="113418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The ODBC generic driver must be installed on the machine hosting SQL Server </a:t>
            </a:r>
            <a:endParaRPr lang="en-GB" sz="48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5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7A4C-05DB-B846-4ED8-233B1D8A3CF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PL" dirty="0">
              <a:solidFill>
                <a:schemeClr val="bg1"/>
              </a:solidFill>
            </a:endParaRPr>
          </a:p>
          <a:p>
            <a:pPr algn="ctr"/>
            <a:r>
              <a:rPr lang="en-PL" dirty="0">
                <a:solidFill>
                  <a:schemeClr val="bg1"/>
                </a:solidFill>
              </a:rPr>
              <a:t>Virtualized (external)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E8BAF-C1D3-2BDC-857E-31F3A5873AA7}"/>
              </a:ext>
            </a:extLst>
          </p:cNvPr>
          <p:cNvSpPr txBox="1"/>
          <p:nvPr/>
        </p:nvSpPr>
        <p:spPr>
          <a:xfrm>
            <a:off x="588263" y="1719711"/>
            <a:ext cx="11341816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External Data Source – </a:t>
            </a:r>
            <a:r>
              <a:rPr lang="en-GB" sz="3600" dirty="0">
                <a:solidFill>
                  <a:schemeClr val="bg1"/>
                </a:solidFill>
                <a:latin typeface="Source Sans Pro" panose="020B0503030403020204" pitchFamily="34" charset="0"/>
              </a:rPr>
              <a:t>where is the remote data? No data will be copied!</a:t>
            </a:r>
            <a:endParaRPr lang="en-GB" sz="44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External File Format – </a:t>
            </a:r>
            <a:r>
              <a:rPr lang="en-GB" sz="3600" dirty="0">
                <a:solidFill>
                  <a:schemeClr val="bg1"/>
                </a:solidFill>
                <a:latin typeface="Source Sans Pro" panose="020B0503030403020204" pitchFamily="34" charset="0"/>
              </a:rPr>
              <a:t>type of file to use. Supported: delimited files, ORC, Parquet (sometimes this is not required)</a:t>
            </a:r>
            <a:endParaRPr lang="en-GB" sz="44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External Table – </a:t>
            </a:r>
            <a:r>
              <a:rPr lang="en-GB" sz="3600" dirty="0">
                <a:solidFill>
                  <a:schemeClr val="bg1"/>
                </a:solidFill>
                <a:latin typeface="Source Sans Pro" panose="020B0503030403020204" pitchFamily="34" charset="0"/>
              </a:rPr>
              <a:t>structure of the source. Warning: data type definition and size!</a:t>
            </a:r>
            <a:endParaRPr lang="en-GB" sz="36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14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10FC-70CA-3137-364E-FF3501A8DD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PL" dirty="0">
              <a:solidFill>
                <a:schemeClr val="bg1"/>
              </a:solidFill>
            </a:endParaRPr>
          </a:p>
          <a:p>
            <a:pPr algn="ctr"/>
            <a:r>
              <a:rPr lang="en-PL" dirty="0">
                <a:solidFill>
                  <a:schemeClr val="bg1"/>
                </a:solidFill>
              </a:rPr>
              <a:t>Rejection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25FA0-21C1-4A4C-0CE7-AF3C78C7C595}"/>
              </a:ext>
            </a:extLst>
          </p:cNvPr>
          <p:cNvSpPr txBox="1"/>
          <p:nvPr/>
        </p:nvSpPr>
        <p:spPr>
          <a:xfrm>
            <a:off x="588263" y="1719711"/>
            <a:ext cx="113418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REJECT_TYPE – VALUE, PERCENTAGE</a:t>
            </a:r>
          </a:p>
          <a:p>
            <a:pPr algn="l" fontAlgn="base"/>
            <a:endParaRPr lang="en-GB" sz="44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pPr algn="l" fontAlgn="base"/>
            <a:r>
              <a:rPr lang="en-GB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REJECT_SAMPLE_VALUE – number of rows to pull in before recalculating the rejection percentage</a:t>
            </a:r>
          </a:p>
          <a:p>
            <a:pPr algn="l" fontAlgn="base"/>
            <a:endParaRPr lang="en-GB" sz="36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61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39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eriały do pobrania / Politechnika Lubelska">
            <a:extLst>
              <a:ext uri="{FF2B5EF4-FFF2-40B4-BE49-F238E27FC236}">
                <a16:creationId xmlns:a16="http://schemas.microsoft.com/office/drawing/2014/main" id="{633E14ED-D6A1-13AE-9855-737B548C9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45" y="2785145"/>
            <a:ext cx="3853810" cy="84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Saturday Rheinland 2023: Call for Speakers @ Sessionize.com">
            <a:extLst>
              <a:ext uri="{FF2B5EF4-FFF2-40B4-BE49-F238E27FC236}">
                <a16:creationId xmlns:a16="http://schemas.microsoft.com/office/drawing/2014/main" id="{DD91CFC3-08F4-08BF-B12C-6923DF0F0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88" y="1737617"/>
            <a:ext cx="3217284" cy="321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V Challenge Platform">
            <a:extLst>
              <a:ext uri="{FF2B5EF4-FFF2-40B4-BE49-F238E27FC236}">
                <a16:creationId xmlns:a16="http://schemas.microsoft.com/office/drawing/2014/main" id="{9540353F-4BA1-C088-02B6-8CFCA897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46" y="5747686"/>
            <a:ext cx="1706398" cy="54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BB9D30C-6DB0-4E51-1469-AE3766385626}"/>
              </a:ext>
            </a:extLst>
          </p:cNvPr>
          <p:cNvSpPr txBox="1"/>
          <p:nvPr/>
        </p:nvSpPr>
        <p:spPr>
          <a:xfrm>
            <a:off x="0" y="495490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MEDIA</a:t>
            </a:r>
            <a:r>
              <a:rPr lang="pl-PL" sz="24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pl-PL" sz="20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PARTNERS</a:t>
            </a:r>
            <a:endParaRPr lang="pl-PL" sz="2400" dirty="0">
              <a:solidFill>
                <a:srgbClr val="FF840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FCDC4FFD-39AB-DB7E-9E68-F29E3BDC031F}"/>
              </a:ext>
            </a:extLst>
          </p:cNvPr>
          <p:cNvCxnSpPr>
            <a:cxnSpLocks/>
          </p:cNvCxnSpPr>
          <p:nvPr/>
        </p:nvCxnSpPr>
        <p:spPr>
          <a:xfrm>
            <a:off x="647330" y="5201122"/>
            <a:ext cx="3807224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9011F8E-FEB6-9AD4-D1FD-C63B628C7178}"/>
              </a:ext>
            </a:extLst>
          </p:cNvPr>
          <p:cNvCxnSpPr>
            <a:cxnSpLocks/>
          </p:cNvCxnSpPr>
          <p:nvPr/>
        </p:nvCxnSpPr>
        <p:spPr>
          <a:xfrm>
            <a:off x="7737448" y="5201122"/>
            <a:ext cx="3547913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D81D075-5380-87AF-9BAD-27A473F4A93E}"/>
              </a:ext>
            </a:extLst>
          </p:cNvPr>
          <p:cNvSpPr txBox="1"/>
          <p:nvPr/>
        </p:nvSpPr>
        <p:spPr>
          <a:xfrm>
            <a:off x="-145472" y="1616132"/>
            <a:ext cx="12192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PARTNERS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DC84EC47-1026-5ABC-C35D-563B5E8A843E}"/>
              </a:ext>
            </a:extLst>
          </p:cNvPr>
          <p:cNvCxnSpPr>
            <a:cxnSpLocks/>
          </p:cNvCxnSpPr>
          <p:nvPr/>
        </p:nvCxnSpPr>
        <p:spPr>
          <a:xfrm flipV="1">
            <a:off x="647330" y="1836740"/>
            <a:ext cx="4236397" cy="256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D131A9D-D37B-BF6D-53B7-8CCDED39FF7F}"/>
              </a:ext>
            </a:extLst>
          </p:cNvPr>
          <p:cNvCxnSpPr>
            <a:cxnSpLocks/>
          </p:cNvCxnSpPr>
          <p:nvPr/>
        </p:nvCxnSpPr>
        <p:spPr>
          <a:xfrm>
            <a:off x="6941127" y="1862354"/>
            <a:ext cx="4344234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4" descr="Kursy SQL Server i szkolenia z baz danych online - KursySQL">
            <a:extLst>
              <a:ext uri="{FF2B5EF4-FFF2-40B4-BE49-F238E27FC236}">
                <a16:creationId xmlns:a16="http://schemas.microsoft.com/office/drawing/2014/main" id="{26E86699-E4A8-257E-32B8-35164E81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19" y="5836110"/>
            <a:ext cx="1375059" cy="4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E7055878-B048-D3B1-2E83-B5FCDB6F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210" y="2339391"/>
            <a:ext cx="1370635" cy="22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650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56686A24-2221-ECEB-BA23-50BC71927A19}"/>
              </a:ext>
            </a:extLst>
          </p:cNvPr>
          <p:cNvSpPr/>
          <p:nvPr/>
        </p:nvSpPr>
        <p:spPr bwMode="auto">
          <a:xfrm>
            <a:off x="4483407" y="4662304"/>
            <a:ext cx="4279581" cy="14929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E110D-E738-D20F-6B1D-0C4302F6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51965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Archiving cold data to a lake - CETAS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9BF313-5400-22E6-656F-A169ECBD7DC1}"/>
              </a:ext>
            </a:extLst>
          </p:cNvPr>
          <p:cNvSpPr/>
          <p:nvPr/>
        </p:nvSpPr>
        <p:spPr>
          <a:xfrm>
            <a:off x="992502" y="3140161"/>
            <a:ext cx="101055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Partition 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106572-1C7F-EC81-0C5E-5780A1998879}"/>
              </a:ext>
            </a:extLst>
          </p:cNvPr>
          <p:cNvGrpSpPr/>
          <p:nvPr/>
        </p:nvGrpSpPr>
        <p:grpSpPr>
          <a:xfrm>
            <a:off x="896352" y="2254711"/>
            <a:ext cx="1237412" cy="830881"/>
            <a:chOff x="10861085" y="3544414"/>
            <a:chExt cx="692021" cy="4388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28FC76-0A45-153D-E752-2F5D7C2D4DEF}"/>
                </a:ext>
              </a:extLst>
            </p:cNvPr>
            <p:cNvSpPr/>
            <p:nvPr/>
          </p:nvSpPr>
          <p:spPr bwMode="auto">
            <a:xfrm>
              <a:off x="10861085" y="3544414"/>
              <a:ext cx="692021" cy="438867"/>
            </a:xfrm>
            <a:prstGeom prst="rect">
              <a:avLst/>
            </a:prstGeom>
            <a:solidFill>
              <a:srgbClr val="0D0D0D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E3F75E-99AE-24B1-09CC-0805028DF8C0}"/>
                </a:ext>
              </a:extLst>
            </p:cNvPr>
            <p:cNvSpPr/>
            <p:nvPr/>
          </p:nvSpPr>
          <p:spPr bwMode="auto">
            <a:xfrm>
              <a:off x="1088501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76B928-6FDF-068E-8A2D-FB9693C29D50}"/>
                </a:ext>
              </a:extLst>
            </p:cNvPr>
            <p:cNvSpPr/>
            <p:nvPr/>
          </p:nvSpPr>
          <p:spPr bwMode="auto">
            <a:xfrm>
              <a:off x="1088501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091DE3-7A0A-5242-207C-0092B4117149}"/>
                </a:ext>
              </a:extLst>
            </p:cNvPr>
            <p:cNvSpPr/>
            <p:nvPr/>
          </p:nvSpPr>
          <p:spPr bwMode="auto">
            <a:xfrm>
              <a:off x="1088501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BFE9F5-2A7D-FCDB-DAF3-A0735309599F}"/>
                </a:ext>
              </a:extLst>
            </p:cNvPr>
            <p:cNvSpPr/>
            <p:nvPr/>
          </p:nvSpPr>
          <p:spPr bwMode="auto">
            <a:xfrm>
              <a:off x="1088501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91F1CE-A1F6-F8D0-B7C8-E5CC0146F086}"/>
                </a:ext>
              </a:extLst>
            </p:cNvPr>
            <p:cNvSpPr/>
            <p:nvPr/>
          </p:nvSpPr>
          <p:spPr bwMode="auto">
            <a:xfrm>
              <a:off x="1088501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5E414D-07D7-50B1-6442-F6FCCC0E25AB}"/>
                </a:ext>
              </a:extLst>
            </p:cNvPr>
            <p:cNvSpPr/>
            <p:nvPr/>
          </p:nvSpPr>
          <p:spPr bwMode="auto">
            <a:xfrm>
              <a:off x="1088501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4D038F-3BDC-C0B2-4C1E-9631AD709F0F}"/>
                </a:ext>
              </a:extLst>
            </p:cNvPr>
            <p:cNvSpPr/>
            <p:nvPr/>
          </p:nvSpPr>
          <p:spPr bwMode="auto">
            <a:xfrm>
              <a:off x="11047496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88B4EB-2678-7356-A16D-B274D2DFEC15}"/>
                </a:ext>
              </a:extLst>
            </p:cNvPr>
            <p:cNvSpPr/>
            <p:nvPr/>
          </p:nvSpPr>
          <p:spPr bwMode="auto">
            <a:xfrm>
              <a:off x="11047496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E2B676-D490-CCD4-C985-4C1DCA5D5407}"/>
                </a:ext>
              </a:extLst>
            </p:cNvPr>
            <p:cNvSpPr/>
            <p:nvPr/>
          </p:nvSpPr>
          <p:spPr bwMode="auto">
            <a:xfrm>
              <a:off x="11047496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2393C9-BC0A-CB5B-8706-A0BAE7582A73}"/>
                </a:ext>
              </a:extLst>
            </p:cNvPr>
            <p:cNvSpPr/>
            <p:nvPr/>
          </p:nvSpPr>
          <p:spPr bwMode="auto">
            <a:xfrm>
              <a:off x="11047496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725891-CD3E-0E9A-13F6-0E7FEBBF4175}"/>
                </a:ext>
              </a:extLst>
            </p:cNvPr>
            <p:cNvSpPr/>
            <p:nvPr/>
          </p:nvSpPr>
          <p:spPr bwMode="auto">
            <a:xfrm>
              <a:off x="11047496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B0760C-1874-0709-6812-92463A0F5E03}"/>
                </a:ext>
              </a:extLst>
            </p:cNvPr>
            <p:cNvSpPr/>
            <p:nvPr/>
          </p:nvSpPr>
          <p:spPr bwMode="auto">
            <a:xfrm>
              <a:off x="11047496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1F759F-B1E8-A0A7-A9DD-178619D31167}"/>
                </a:ext>
              </a:extLst>
            </p:cNvPr>
            <p:cNvSpPr/>
            <p:nvPr/>
          </p:nvSpPr>
          <p:spPr bwMode="auto">
            <a:xfrm>
              <a:off x="11209983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3717FD-446C-6044-37D7-987DE05DB3A2}"/>
                </a:ext>
              </a:extLst>
            </p:cNvPr>
            <p:cNvSpPr/>
            <p:nvPr/>
          </p:nvSpPr>
          <p:spPr bwMode="auto">
            <a:xfrm>
              <a:off x="11209983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EA9382-5D63-6C3B-7AAD-4CBB7876238D}"/>
                </a:ext>
              </a:extLst>
            </p:cNvPr>
            <p:cNvSpPr/>
            <p:nvPr/>
          </p:nvSpPr>
          <p:spPr bwMode="auto">
            <a:xfrm>
              <a:off x="11209983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7751A3-9C4E-A1FE-5061-CA9650A41010}"/>
                </a:ext>
              </a:extLst>
            </p:cNvPr>
            <p:cNvSpPr/>
            <p:nvPr/>
          </p:nvSpPr>
          <p:spPr bwMode="auto">
            <a:xfrm>
              <a:off x="11209983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E2B8EF-B99D-F74C-D5C5-158C7A095F75}"/>
                </a:ext>
              </a:extLst>
            </p:cNvPr>
            <p:cNvSpPr/>
            <p:nvPr/>
          </p:nvSpPr>
          <p:spPr bwMode="auto">
            <a:xfrm>
              <a:off x="11209983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66A0306-0580-C1A0-6844-2347094CD426}"/>
                </a:ext>
              </a:extLst>
            </p:cNvPr>
            <p:cNvSpPr/>
            <p:nvPr/>
          </p:nvSpPr>
          <p:spPr bwMode="auto">
            <a:xfrm>
              <a:off x="11209983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419A67-F63A-AAA2-24AE-0B199B3644A6}"/>
                </a:ext>
              </a:extLst>
            </p:cNvPr>
            <p:cNvSpPr/>
            <p:nvPr/>
          </p:nvSpPr>
          <p:spPr bwMode="auto">
            <a:xfrm>
              <a:off x="1137247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F46805-7CAD-0B58-1C5C-E3FCD844FBA7}"/>
                </a:ext>
              </a:extLst>
            </p:cNvPr>
            <p:cNvSpPr/>
            <p:nvPr/>
          </p:nvSpPr>
          <p:spPr bwMode="auto">
            <a:xfrm>
              <a:off x="1137247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8C53FE-6204-4200-1892-698504BF2FB2}"/>
                </a:ext>
              </a:extLst>
            </p:cNvPr>
            <p:cNvSpPr/>
            <p:nvPr/>
          </p:nvSpPr>
          <p:spPr bwMode="auto">
            <a:xfrm>
              <a:off x="1137247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3A0E316-6D59-1C95-A1FC-D60B62A8EEAC}"/>
                </a:ext>
              </a:extLst>
            </p:cNvPr>
            <p:cNvSpPr/>
            <p:nvPr/>
          </p:nvSpPr>
          <p:spPr bwMode="auto">
            <a:xfrm>
              <a:off x="1137247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ABFCEA-6A6B-E28D-ED63-E39B766C604F}"/>
                </a:ext>
              </a:extLst>
            </p:cNvPr>
            <p:cNvSpPr/>
            <p:nvPr/>
          </p:nvSpPr>
          <p:spPr bwMode="auto">
            <a:xfrm>
              <a:off x="1137247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255D33-9A91-DBE5-B896-10E55E99BFB4}"/>
                </a:ext>
              </a:extLst>
            </p:cNvPr>
            <p:cNvSpPr/>
            <p:nvPr/>
          </p:nvSpPr>
          <p:spPr bwMode="auto">
            <a:xfrm>
              <a:off x="1137247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65DEB5-975C-95D9-C4EE-C6E5C6EE53D6}"/>
                </a:ext>
              </a:extLst>
            </p:cNvPr>
            <p:cNvSpPr/>
            <p:nvPr/>
          </p:nvSpPr>
          <p:spPr bwMode="auto">
            <a:xfrm>
              <a:off x="1088501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E90D1BC-E476-303B-57ED-299B82AF6695}"/>
                </a:ext>
              </a:extLst>
            </p:cNvPr>
            <p:cNvSpPr/>
            <p:nvPr/>
          </p:nvSpPr>
          <p:spPr bwMode="auto">
            <a:xfrm>
              <a:off x="10885010" y="3722544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AEFB24-8EDE-2103-311B-0D2D2747F38E}"/>
                </a:ext>
              </a:extLst>
            </p:cNvPr>
            <p:cNvSpPr/>
            <p:nvPr/>
          </p:nvSpPr>
          <p:spPr bwMode="auto">
            <a:xfrm>
              <a:off x="10885010" y="3785965"/>
              <a:ext cx="107586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E7DF5FE-44D7-10B4-D1B2-013E3BC3EA5A}"/>
                </a:ext>
              </a:extLst>
            </p:cNvPr>
            <p:cNvSpPr/>
            <p:nvPr/>
          </p:nvSpPr>
          <p:spPr bwMode="auto">
            <a:xfrm>
              <a:off x="10885010" y="3849387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424172-BFD0-0B04-F6F8-F0E50FF96270}"/>
                </a:ext>
              </a:extLst>
            </p:cNvPr>
            <p:cNvSpPr/>
            <p:nvPr/>
          </p:nvSpPr>
          <p:spPr bwMode="auto">
            <a:xfrm>
              <a:off x="1088501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A60FEC0-9D45-32A1-99A5-63D1E92D9008}"/>
                </a:ext>
              </a:extLst>
            </p:cNvPr>
            <p:cNvSpPr/>
            <p:nvPr/>
          </p:nvSpPr>
          <p:spPr bwMode="auto">
            <a:xfrm>
              <a:off x="11047496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C8379ED-29E9-55FF-A40E-09CC679EDF9F}"/>
                </a:ext>
              </a:extLst>
            </p:cNvPr>
            <p:cNvSpPr/>
            <p:nvPr/>
          </p:nvSpPr>
          <p:spPr bwMode="auto">
            <a:xfrm>
              <a:off x="11047496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CFDFAB6-197E-EFF7-612C-020ED872B9B9}"/>
                </a:ext>
              </a:extLst>
            </p:cNvPr>
            <p:cNvSpPr/>
            <p:nvPr/>
          </p:nvSpPr>
          <p:spPr bwMode="auto">
            <a:xfrm>
              <a:off x="11047496" y="3785965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9F4687-035D-ED49-D8E4-E891AFDEB276}"/>
                </a:ext>
              </a:extLst>
            </p:cNvPr>
            <p:cNvSpPr/>
            <p:nvPr/>
          </p:nvSpPr>
          <p:spPr bwMode="auto">
            <a:xfrm>
              <a:off x="11047496" y="3849387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F709266-D442-D637-518F-62971F3192FF}"/>
                </a:ext>
              </a:extLst>
            </p:cNvPr>
            <p:cNvSpPr/>
            <p:nvPr/>
          </p:nvSpPr>
          <p:spPr bwMode="auto">
            <a:xfrm>
              <a:off x="11047496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55EC24E-9D03-C346-7561-F842FE9A0926}"/>
                </a:ext>
              </a:extLst>
            </p:cNvPr>
            <p:cNvSpPr/>
            <p:nvPr/>
          </p:nvSpPr>
          <p:spPr bwMode="auto">
            <a:xfrm>
              <a:off x="11209983" y="3659123"/>
              <a:ext cx="134483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C287DB-AAC4-7051-0DAE-03DF99CAF49A}"/>
                </a:ext>
              </a:extLst>
            </p:cNvPr>
            <p:cNvSpPr/>
            <p:nvPr/>
          </p:nvSpPr>
          <p:spPr bwMode="auto">
            <a:xfrm>
              <a:off x="11209983" y="3722544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4B8BC49-5F3E-4B7B-1811-6665FCDA389C}"/>
                </a:ext>
              </a:extLst>
            </p:cNvPr>
            <p:cNvSpPr/>
            <p:nvPr/>
          </p:nvSpPr>
          <p:spPr bwMode="auto">
            <a:xfrm>
              <a:off x="11209983" y="3785965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47B605F-E60A-056F-3DC6-BC5349F378D6}"/>
                </a:ext>
              </a:extLst>
            </p:cNvPr>
            <p:cNvSpPr/>
            <p:nvPr/>
          </p:nvSpPr>
          <p:spPr bwMode="auto">
            <a:xfrm>
              <a:off x="11209983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38DDEE-96E9-A4FA-6E72-81EB2A68DA41}"/>
                </a:ext>
              </a:extLst>
            </p:cNvPr>
            <p:cNvSpPr/>
            <p:nvPr/>
          </p:nvSpPr>
          <p:spPr bwMode="auto">
            <a:xfrm>
              <a:off x="11209983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62479E6-0F37-6D68-53F5-B45AA314CD1B}"/>
                </a:ext>
              </a:extLst>
            </p:cNvPr>
            <p:cNvSpPr/>
            <p:nvPr/>
          </p:nvSpPr>
          <p:spPr bwMode="auto">
            <a:xfrm>
              <a:off x="1137247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ADD0AA-A850-B5B4-0A82-39B714B2712A}"/>
                </a:ext>
              </a:extLst>
            </p:cNvPr>
            <p:cNvSpPr/>
            <p:nvPr/>
          </p:nvSpPr>
          <p:spPr bwMode="auto">
            <a:xfrm>
              <a:off x="11372470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3FB8BF5-F1C0-A9DD-96CD-16A46F0E45B9}"/>
                </a:ext>
              </a:extLst>
            </p:cNvPr>
            <p:cNvSpPr/>
            <p:nvPr/>
          </p:nvSpPr>
          <p:spPr bwMode="auto">
            <a:xfrm>
              <a:off x="11372470" y="3785965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04AAFD-EA56-F767-5ED9-6758772E4173}"/>
                </a:ext>
              </a:extLst>
            </p:cNvPr>
            <p:cNvSpPr/>
            <p:nvPr/>
          </p:nvSpPr>
          <p:spPr bwMode="auto">
            <a:xfrm>
              <a:off x="11372470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63C7276-43C7-ECAA-BAA1-E619EEFE75F7}"/>
                </a:ext>
              </a:extLst>
            </p:cNvPr>
            <p:cNvSpPr/>
            <p:nvPr/>
          </p:nvSpPr>
          <p:spPr bwMode="auto">
            <a:xfrm>
              <a:off x="1137247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3B1E311-2F77-207A-A4D7-2C120557DF47}"/>
              </a:ext>
            </a:extLst>
          </p:cNvPr>
          <p:cNvSpPr/>
          <p:nvPr/>
        </p:nvSpPr>
        <p:spPr>
          <a:xfrm>
            <a:off x="2648898" y="3140161"/>
            <a:ext cx="114126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Partition 2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1FA354-201A-B21D-419C-7C3CD364811B}"/>
              </a:ext>
            </a:extLst>
          </p:cNvPr>
          <p:cNvGrpSpPr/>
          <p:nvPr/>
        </p:nvGrpSpPr>
        <p:grpSpPr>
          <a:xfrm>
            <a:off x="2617369" y="2254711"/>
            <a:ext cx="1237412" cy="830881"/>
            <a:chOff x="10861085" y="3544414"/>
            <a:chExt cx="692021" cy="43886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0585117-F0CE-E437-A52D-021DAD75A9CD}"/>
                </a:ext>
              </a:extLst>
            </p:cNvPr>
            <p:cNvSpPr/>
            <p:nvPr/>
          </p:nvSpPr>
          <p:spPr bwMode="auto">
            <a:xfrm>
              <a:off x="10861085" y="3544414"/>
              <a:ext cx="692021" cy="438867"/>
            </a:xfrm>
            <a:prstGeom prst="rect">
              <a:avLst/>
            </a:prstGeom>
            <a:solidFill>
              <a:srgbClr val="0D0D0D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10099EE-7A98-91AB-7A77-0284264395C6}"/>
                </a:ext>
              </a:extLst>
            </p:cNvPr>
            <p:cNvSpPr/>
            <p:nvPr/>
          </p:nvSpPr>
          <p:spPr bwMode="auto">
            <a:xfrm>
              <a:off x="1088501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40DB43-0418-90B5-0C2D-B86C529347EB}"/>
                </a:ext>
              </a:extLst>
            </p:cNvPr>
            <p:cNvSpPr/>
            <p:nvPr/>
          </p:nvSpPr>
          <p:spPr bwMode="auto">
            <a:xfrm>
              <a:off x="1088501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C320575-9631-7F0A-25C1-11B969E89DCB}"/>
                </a:ext>
              </a:extLst>
            </p:cNvPr>
            <p:cNvSpPr/>
            <p:nvPr/>
          </p:nvSpPr>
          <p:spPr bwMode="auto">
            <a:xfrm>
              <a:off x="1088501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DD2C5E-F8DD-03C8-CECD-3A356B9F4285}"/>
                </a:ext>
              </a:extLst>
            </p:cNvPr>
            <p:cNvSpPr/>
            <p:nvPr/>
          </p:nvSpPr>
          <p:spPr bwMode="auto">
            <a:xfrm>
              <a:off x="1088501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EB8940C-E6E3-4563-B1B5-49FE5842952B}"/>
                </a:ext>
              </a:extLst>
            </p:cNvPr>
            <p:cNvSpPr/>
            <p:nvPr/>
          </p:nvSpPr>
          <p:spPr bwMode="auto">
            <a:xfrm>
              <a:off x="1088501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A8FE4C3-D472-4AB1-4484-A54453AE6AFC}"/>
                </a:ext>
              </a:extLst>
            </p:cNvPr>
            <p:cNvSpPr/>
            <p:nvPr/>
          </p:nvSpPr>
          <p:spPr bwMode="auto">
            <a:xfrm>
              <a:off x="1088501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9304830-1F65-4A8D-D1CA-06E145807751}"/>
                </a:ext>
              </a:extLst>
            </p:cNvPr>
            <p:cNvSpPr/>
            <p:nvPr/>
          </p:nvSpPr>
          <p:spPr bwMode="auto">
            <a:xfrm>
              <a:off x="11047496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5423DA0-AE9E-3788-FB76-437BDDAB6279}"/>
                </a:ext>
              </a:extLst>
            </p:cNvPr>
            <p:cNvSpPr/>
            <p:nvPr/>
          </p:nvSpPr>
          <p:spPr bwMode="auto">
            <a:xfrm>
              <a:off x="11047496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7DC17C5-D6AB-9E7E-9D66-EFE20B5C74BE}"/>
                </a:ext>
              </a:extLst>
            </p:cNvPr>
            <p:cNvSpPr/>
            <p:nvPr/>
          </p:nvSpPr>
          <p:spPr bwMode="auto">
            <a:xfrm>
              <a:off x="11047496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B5D0B09-65C4-A714-4708-9B0EC8E27A91}"/>
                </a:ext>
              </a:extLst>
            </p:cNvPr>
            <p:cNvSpPr/>
            <p:nvPr/>
          </p:nvSpPr>
          <p:spPr bwMode="auto">
            <a:xfrm>
              <a:off x="11047496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B336E99-E569-ACE6-9B44-C013508D3988}"/>
                </a:ext>
              </a:extLst>
            </p:cNvPr>
            <p:cNvSpPr/>
            <p:nvPr/>
          </p:nvSpPr>
          <p:spPr bwMode="auto">
            <a:xfrm>
              <a:off x="11047496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3AE6230-61EA-BDDE-E036-DE8D4970160A}"/>
                </a:ext>
              </a:extLst>
            </p:cNvPr>
            <p:cNvSpPr/>
            <p:nvPr/>
          </p:nvSpPr>
          <p:spPr bwMode="auto">
            <a:xfrm>
              <a:off x="11047496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09CDFC9-0B6C-677E-9783-856AF70DEBC4}"/>
                </a:ext>
              </a:extLst>
            </p:cNvPr>
            <p:cNvSpPr/>
            <p:nvPr/>
          </p:nvSpPr>
          <p:spPr bwMode="auto">
            <a:xfrm>
              <a:off x="11209983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C3FCFF-35C3-C1A7-16B9-D31BD155B97E}"/>
                </a:ext>
              </a:extLst>
            </p:cNvPr>
            <p:cNvSpPr/>
            <p:nvPr/>
          </p:nvSpPr>
          <p:spPr bwMode="auto">
            <a:xfrm>
              <a:off x="11209983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B2FC4A6-0FA1-96FF-1F20-6BEE3658CF55}"/>
                </a:ext>
              </a:extLst>
            </p:cNvPr>
            <p:cNvSpPr/>
            <p:nvPr/>
          </p:nvSpPr>
          <p:spPr bwMode="auto">
            <a:xfrm>
              <a:off x="11209983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E37DBE6-29C0-462C-3418-FD7BD63A67DA}"/>
                </a:ext>
              </a:extLst>
            </p:cNvPr>
            <p:cNvSpPr/>
            <p:nvPr/>
          </p:nvSpPr>
          <p:spPr bwMode="auto">
            <a:xfrm>
              <a:off x="11209983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5E727C7-ED21-E0D4-66C5-6B780578EDB9}"/>
                </a:ext>
              </a:extLst>
            </p:cNvPr>
            <p:cNvSpPr/>
            <p:nvPr/>
          </p:nvSpPr>
          <p:spPr bwMode="auto">
            <a:xfrm>
              <a:off x="11209983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951C081-F191-123B-8CE1-0FCCCC662C07}"/>
                </a:ext>
              </a:extLst>
            </p:cNvPr>
            <p:cNvSpPr/>
            <p:nvPr/>
          </p:nvSpPr>
          <p:spPr bwMode="auto">
            <a:xfrm>
              <a:off x="11209983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2D56AB8-AE4F-7545-29E9-0D71A7AEA53F}"/>
                </a:ext>
              </a:extLst>
            </p:cNvPr>
            <p:cNvSpPr/>
            <p:nvPr/>
          </p:nvSpPr>
          <p:spPr bwMode="auto">
            <a:xfrm>
              <a:off x="1137247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926F0D3-F050-5074-D80D-21D1E3923FFF}"/>
                </a:ext>
              </a:extLst>
            </p:cNvPr>
            <p:cNvSpPr/>
            <p:nvPr/>
          </p:nvSpPr>
          <p:spPr bwMode="auto">
            <a:xfrm>
              <a:off x="1137247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0A94BA-16B2-8603-2DB1-4817E6F890D5}"/>
                </a:ext>
              </a:extLst>
            </p:cNvPr>
            <p:cNvSpPr/>
            <p:nvPr/>
          </p:nvSpPr>
          <p:spPr bwMode="auto">
            <a:xfrm>
              <a:off x="1137247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2EB63EF-BA13-CFD4-3025-6C6024F5CE5E}"/>
                </a:ext>
              </a:extLst>
            </p:cNvPr>
            <p:cNvSpPr/>
            <p:nvPr/>
          </p:nvSpPr>
          <p:spPr bwMode="auto">
            <a:xfrm>
              <a:off x="1137247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BD63CE4-EA4B-300B-CFFE-1B24FD5C0AA7}"/>
                </a:ext>
              </a:extLst>
            </p:cNvPr>
            <p:cNvSpPr/>
            <p:nvPr/>
          </p:nvSpPr>
          <p:spPr bwMode="auto">
            <a:xfrm>
              <a:off x="1137247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772FD27-B0F6-86AB-5542-12339E70BE24}"/>
                </a:ext>
              </a:extLst>
            </p:cNvPr>
            <p:cNvSpPr/>
            <p:nvPr/>
          </p:nvSpPr>
          <p:spPr bwMode="auto">
            <a:xfrm>
              <a:off x="1137247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0BDB0A4-D54B-9E52-13B0-1B5F458ADDD8}"/>
                </a:ext>
              </a:extLst>
            </p:cNvPr>
            <p:cNvSpPr/>
            <p:nvPr/>
          </p:nvSpPr>
          <p:spPr bwMode="auto">
            <a:xfrm>
              <a:off x="1088501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3406A30-7646-1E0E-5FAD-8DF9380D192E}"/>
                </a:ext>
              </a:extLst>
            </p:cNvPr>
            <p:cNvSpPr/>
            <p:nvPr/>
          </p:nvSpPr>
          <p:spPr bwMode="auto">
            <a:xfrm>
              <a:off x="10885010" y="3722544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C304B0E-E570-F139-347E-9B85070629E4}"/>
                </a:ext>
              </a:extLst>
            </p:cNvPr>
            <p:cNvSpPr/>
            <p:nvPr/>
          </p:nvSpPr>
          <p:spPr bwMode="auto">
            <a:xfrm>
              <a:off x="10885010" y="3785965"/>
              <a:ext cx="107586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4904B68-9867-4137-91DF-6B3E4392D882}"/>
                </a:ext>
              </a:extLst>
            </p:cNvPr>
            <p:cNvSpPr/>
            <p:nvPr/>
          </p:nvSpPr>
          <p:spPr bwMode="auto">
            <a:xfrm>
              <a:off x="10885010" y="3849387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DB17B42-BB7D-88D0-2CF1-B5A9E4EBF509}"/>
                </a:ext>
              </a:extLst>
            </p:cNvPr>
            <p:cNvSpPr/>
            <p:nvPr/>
          </p:nvSpPr>
          <p:spPr bwMode="auto">
            <a:xfrm>
              <a:off x="1088501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8CF29D8-BAE1-C28A-BF64-29B79018BEE8}"/>
                </a:ext>
              </a:extLst>
            </p:cNvPr>
            <p:cNvSpPr/>
            <p:nvPr/>
          </p:nvSpPr>
          <p:spPr bwMode="auto">
            <a:xfrm>
              <a:off x="11047496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852B2AD-F811-F605-98AB-92DBD14AE396}"/>
                </a:ext>
              </a:extLst>
            </p:cNvPr>
            <p:cNvSpPr/>
            <p:nvPr/>
          </p:nvSpPr>
          <p:spPr bwMode="auto">
            <a:xfrm>
              <a:off x="11047496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2913656-BF36-1C5B-0F36-88F19C92C704}"/>
                </a:ext>
              </a:extLst>
            </p:cNvPr>
            <p:cNvSpPr/>
            <p:nvPr/>
          </p:nvSpPr>
          <p:spPr bwMode="auto">
            <a:xfrm>
              <a:off x="11047496" y="3785965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4AA4F70-0F76-82F6-2D8F-C05CF2DC2490}"/>
                </a:ext>
              </a:extLst>
            </p:cNvPr>
            <p:cNvSpPr/>
            <p:nvPr/>
          </p:nvSpPr>
          <p:spPr bwMode="auto">
            <a:xfrm>
              <a:off x="11047496" y="3849387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175B4B-518D-4536-62BE-2A00853172DD}"/>
                </a:ext>
              </a:extLst>
            </p:cNvPr>
            <p:cNvSpPr/>
            <p:nvPr/>
          </p:nvSpPr>
          <p:spPr bwMode="auto">
            <a:xfrm>
              <a:off x="11047496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99D64F1-9FA6-58B4-93D2-8301E7373A9E}"/>
                </a:ext>
              </a:extLst>
            </p:cNvPr>
            <p:cNvSpPr/>
            <p:nvPr/>
          </p:nvSpPr>
          <p:spPr bwMode="auto">
            <a:xfrm>
              <a:off x="11209983" y="3659123"/>
              <a:ext cx="134483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DA192D4-DCC1-5CF1-F069-EA8DD534EE7B}"/>
                </a:ext>
              </a:extLst>
            </p:cNvPr>
            <p:cNvSpPr/>
            <p:nvPr/>
          </p:nvSpPr>
          <p:spPr bwMode="auto">
            <a:xfrm>
              <a:off x="11209983" y="3722544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A5C1F4A-376C-C964-CD1F-7E69DF9DBAD0}"/>
                </a:ext>
              </a:extLst>
            </p:cNvPr>
            <p:cNvSpPr/>
            <p:nvPr/>
          </p:nvSpPr>
          <p:spPr bwMode="auto">
            <a:xfrm>
              <a:off x="11209983" y="3785965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9E2D94F-CF8F-9FD7-1127-BCFED152770D}"/>
                </a:ext>
              </a:extLst>
            </p:cNvPr>
            <p:cNvSpPr/>
            <p:nvPr/>
          </p:nvSpPr>
          <p:spPr bwMode="auto">
            <a:xfrm>
              <a:off x="11209983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83E836B-9DBB-8E6E-7EEB-E2AE34B46D89}"/>
                </a:ext>
              </a:extLst>
            </p:cNvPr>
            <p:cNvSpPr/>
            <p:nvPr/>
          </p:nvSpPr>
          <p:spPr bwMode="auto">
            <a:xfrm>
              <a:off x="11209983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7821883-7F2D-3276-39AB-081B94E3AD02}"/>
                </a:ext>
              </a:extLst>
            </p:cNvPr>
            <p:cNvSpPr/>
            <p:nvPr/>
          </p:nvSpPr>
          <p:spPr bwMode="auto">
            <a:xfrm>
              <a:off x="1137247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7C31F14-A982-00E0-4CB3-B01D94792A45}"/>
                </a:ext>
              </a:extLst>
            </p:cNvPr>
            <p:cNvSpPr/>
            <p:nvPr/>
          </p:nvSpPr>
          <p:spPr bwMode="auto">
            <a:xfrm>
              <a:off x="11372470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86A8BAF-895D-0A8F-153D-AB282868A9E7}"/>
                </a:ext>
              </a:extLst>
            </p:cNvPr>
            <p:cNvSpPr/>
            <p:nvPr/>
          </p:nvSpPr>
          <p:spPr bwMode="auto">
            <a:xfrm>
              <a:off x="11372470" y="3785965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1B7D2AA-982B-9F07-A51E-555793CBA9E2}"/>
                </a:ext>
              </a:extLst>
            </p:cNvPr>
            <p:cNvSpPr/>
            <p:nvPr/>
          </p:nvSpPr>
          <p:spPr bwMode="auto">
            <a:xfrm>
              <a:off x="11372470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1A0E0FC-D378-1A95-7D42-5C8F29E148F6}"/>
                </a:ext>
              </a:extLst>
            </p:cNvPr>
            <p:cNvSpPr/>
            <p:nvPr/>
          </p:nvSpPr>
          <p:spPr bwMode="auto">
            <a:xfrm>
              <a:off x="1137247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927677D-43C8-983B-5362-D8D29483873D}"/>
              </a:ext>
            </a:extLst>
          </p:cNvPr>
          <p:cNvSpPr/>
          <p:nvPr/>
        </p:nvSpPr>
        <p:spPr>
          <a:xfrm>
            <a:off x="4480146" y="3140161"/>
            <a:ext cx="108636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Partition 3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0AF1875-1FD0-7F3B-60B2-6DD30EEA53BD}"/>
              </a:ext>
            </a:extLst>
          </p:cNvPr>
          <p:cNvGrpSpPr/>
          <p:nvPr/>
        </p:nvGrpSpPr>
        <p:grpSpPr>
          <a:xfrm>
            <a:off x="4383996" y="2254711"/>
            <a:ext cx="1237412" cy="830881"/>
            <a:chOff x="10861085" y="3544414"/>
            <a:chExt cx="692021" cy="43886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EF7E229-A7C2-0950-80A1-BD9E12EFF5E9}"/>
                </a:ext>
              </a:extLst>
            </p:cNvPr>
            <p:cNvSpPr/>
            <p:nvPr/>
          </p:nvSpPr>
          <p:spPr bwMode="auto">
            <a:xfrm>
              <a:off x="10861085" y="3544414"/>
              <a:ext cx="692021" cy="438867"/>
            </a:xfrm>
            <a:prstGeom prst="rect">
              <a:avLst/>
            </a:prstGeom>
            <a:solidFill>
              <a:srgbClr val="0D0D0D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A8BB664-9ACC-E4C3-34B5-393E64CF470B}"/>
                </a:ext>
              </a:extLst>
            </p:cNvPr>
            <p:cNvSpPr/>
            <p:nvPr/>
          </p:nvSpPr>
          <p:spPr bwMode="auto">
            <a:xfrm>
              <a:off x="1088501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D2E1D7C-1426-E731-08FC-E85AE47F0EF3}"/>
                </a:ext>
              </a:extLst>
            </p:cNvPr>
            <p:cNvSpPr/>
            <p:nvPr/>
          </p:nvSpPr>
          <p:spPr bwMode="auto">
            <a:xfrm>
              <a:off x="1088501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5EA3C60-F8F7-7F9C-5AF8-FEAB0623716A}"/>
                </a:ext>
              </a:extLst>
            </p:cNvPr>
            <p:cNvSpPr/>
            <p:nvPr/>
          </p:nvSpPr>
          <p:spPr bwMode="auto">
            <a:xfrm>
              <a:off x="1088501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B1902EE-B66D-D227-BA25-65848AC18570}"/>
                </a:ext>
              </a:extLst>
            </p:cNvPr>
            <p:cNvSpPr/>
            <p:nvPr/>
          </p:nvSpPr>
          <p:spPr bwMode="auto">
            <a:xfrm>
              <a:off x="1088501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11DB15-A8A4-E889-B28D-ECC62A24DC9F}"/>
                </a:ext>
              </a:extLst>
            </p:cNvPr>
            <p:cNvSpPr/>
            <p:nvPr/>
          </p:nvSpPr>
          <p:spPr bwMode="auto">
            <a:xfrm>
              <a:off x="1088501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6171EA8-FBFA-E114-EB3F-1987EDD335D4}"/>
                </a:ext>
              </a:extLst>
            </p:cNvPr>
            <p:cNvSpPr/>
            <p:nvPr/>
          </p:nvSpPr>
          <p:spPr bwMode="auto">
            <a:xfrm>
              <a:off x="1088501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5742ECB-250C-9177-1726-DBAB01947FB5}"/>
                </a:ext>
              </a:extLst>
            </p:cNvPr>
            <p:cNvSpPr/>
            <p:nvPr/>
          </p:nvSpPr>
          <p:spPr bwMode="auto">
            <a:xfrm>
              <a:off x="11047496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E967018-3323-80BB-9A56-37E959EBFDB0}"/>
                </a:ext>
              </a:extLst>
            </p:cNvPr>
            <p:cNvSpPr/>
            <p:nvPr/>
          </p:nvSpPr>
          <p:spPr bwMode="auto">
            <a:xfrm>
              <a:off x="11047496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8725B2E-38AD-8F6B-4060-400BAE17BCEE}"/>
                </a:ext>
              </a:extLst>
            </p:cNvPr>
            <p:cNvSpPr/>
            <p:nvPr/>
          </p:nvSpPr>
          <p:spPr bwMode="auto">
            <a:xfrm>
              <a:off x="11047496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3FA48B7-852F-BFE0-0D8E-371FBCC2BF84}"/>
                </a:ext>
              </a:extLst>
            </p:cNvPr>
            <p:cNvSpPr/>
            <p:nvPr/>
          </p:nvSpPr>
          <p:spPr bwMode="auto">
            <a:xfrm>
              <a:off x="11047496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BAF6721-9638-424E-E3AB-C469E975D342}"/>
                </a:ext>
              </a:extLst>
            </p:cNvPr>
            <p:cNvSpPr/>
            <p:nvPr/>
          </p:nvSpPr>
          <p:spPr bwMode="auto">
            <a:xfrm>
              <a:off x="11047496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29F95FD-EAB1-05AE-F884-4491113C8715}"/>
                </a:ext>
              </a:extLst>
            </p:cNvPr>
            <p:cNvSpPr/>
            <p:nvPr/>
          </p:nvSpPr>
          <p:spPr bwMode="auto">
            <a:xfrm>
              <a:off x="11047496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D3E7A3C-B847-F9F9-39EC-4106C9F16882}"/>
                </a:ext>
              </a:extLst>
            </p:cNvPr>
            <p:cNvSpPr/>
            <p:nvPr/>
          </p:nvSpPr>
          <p:spPr bwMode="auto">
            <a:xfrm>
              <a:off x="11209983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4E6C991-90DF-4D61-6F92-20E12C16F831}"/>
                </a:ext>
              </a:extLst>
            </p:cNvPr>
            <p:cNvSpPr/>
            <p:nvPr/>
          </p:nvSpPr>
          <p:spPr bwMode="auto">
            <a:xfrm>
              <a:off x="11209983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38039F3-2F28-6088-DA82-16FDC5FC950C}"/>
                </a:ext>
              </a:extLst>
            </p:cNvPr>
            <p:cNvSpPr/>
            <p:nvPr/>
          </p:nvSpPr>
          <p:spPr bwMode="auto">
            <a:xfrm>
              <a:off x="11209983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3AF1B5C-C508-2760-EF67-043832B6B635}"/>
                </a:ext>
              </a:extLst>
            </p:cNvPr>
            <p:cNvSpPr/>
            <p:nvPr/>
          </p:nvSpPr>
          <p:spPr bwMode="auto">
            <a:xfrm>
              <a:off x="11209983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D96CBE6-3D5C-050B-E084-2EB017025276}"/>
                </a:ext>
              </a:extLst>
            </p:cNvPr>
            <p:cNvSpPr/>
            <p:nvPr/>
          </p:nvSpPr>
          <p:spPr bwMode="auto">
            <a:xfrm>
              <a:off x="11209983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8416B4C-BCA7-1ABC-1113-C4C2DBDD2ED9}"/>
                </a:ext>
              </a:extLst>
            </p:cNvPr>
            <p:cNvSpPr/>
            <p:nvPr/>
          </p:nvSpPr>
          <p:spPr bwMode="auto">
            <a:xfrm>
              <a:off x="11209983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FE71C2-9579-D7C0-CCD9-4B3FAE4BE33B}"/>
                </a:ext>
              </a:extLst>
            </p:cNvPr>
            <p:cNvSpPr/>
            <p:nvPr/>
          </p:nvSpPr>
          <p:spPr bwMode="auto">
            <a:xfrm>
              <a:off x="1137247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F26FB4-215D-F2F9-115A-FEDEE0834648}"/>
                </a:ext>
              </a:extLst>
            </p:cNvPr>
            <p:cNvSpPr/>
            <p:nvPr/>
          </p:nvSpPr>
          <p:spPr bwMode="auto">
            <a:xfrm>
              <a:off x="1137247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CE449C1-57B2-1DBD-1AE7-20A96263C10A}"/>
                </a:ext>
              </a:extLst>
            </p:cNvPr>
            <p:cNvSpPr/>
            <p:nvPr/>
          </p:nvSpPr>
          <p:spPr bwMode="auto">
            <a:xfrm>
              <a:off x="1137247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A505AD5-F3E7-1F05-3093-A6D9F0C3ED17}"/>
                </a:ext>
              </a:extLst>
            </p:cNvPr>
            <p:cNvSpPr/>
            <p:nvPr/>
          </p:nvSpPr>
          <p:spPr bwMode="auto">
            <a:xfrm>
              <a:off x="1137247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4AFCE49-2BC5-EE64-7CD4-DAFA4818B70C}"/>
                </a:ext>
              </a:extLst>
            </p:cNvPr>
            <p:cNvSpPr/>
            <p:nvPr/>
          </p:nvSpPr>
          <p:spPr bwMode="auto">
            <a:xfrm>
              <a:off x="1137247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0A8AD76-94B0-90DD-272C-CF4D2CC2E24D}"/>
                </a:ext>
              </a:extLst>
            </p:cNvPr>
            <p:cNvSpPr/>
            <p:nvPr/>
          </p:nvSpPr>
          <p:spPr bwMode="auto">
            <a:xfrm>
              <a:off x="1137247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C5D7BA8-8549-6B2E-271A-15AFA0384F76}"/>
                </a:ext>
              </a:extLst>
            </p:cNvPr>
            <p:cNvSpPr/>
            <p:nvPr/>
          </p:nvSpPr>
          <p:spPr bwMode="auto">
            <a:xfrm>
              <a:off x="1088501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8A69AFF-C52A-C48B-49DF-83A7CCBE4032}"/>
                </a:ext>
              </a:extLst>
            </p:cNvPr>
            <p:cNvSpPr/>
            <p:nvPr/>
          </p:nvSpPr>
          <p:spPr bwMode="auto">
            <a:xfrm>
              <a:off x="10885010" y="3722544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AF5DE90-746A-7120-C158-D3DB9FFABE2C}"/>
                </a:ext>
              </a:extLst>
            </p:cNvPr>
            <p:cNvSpPr/>
            <p:nvPr/>
          </p:nvSpPr>
          <p:spPr bwMode="auto">
            <a:xfrm>
              <a:off x="10885010" y="3785965"/>
              <a:ext cx="107586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9E247D4-0628-B2BC-1D4D-E92E431EC501}"/>
                </a:ext>
              </a:extLst>
            </p:cNvPr>
            <p:cNvSpPr/>
            <p:nvPr/>
          </p:nvSpPr>
          <p:spPr bwMode="auto">
            <a:xfrm>
              <a:off x="10885010" y="3849387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BBF4B2B-AE02-404E-F4D9-9C924337A379}"/>
                </a:ext>
              </a:extLst>
            </p:cNvPr>
            <p:cNvSpPr/>
            <p:nvPr/>
          </p:nvSpPr>
          <p:spPr bwMode="auto">
            <a:xfrm>
              <a:off x="1088501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807565A-C86A-CB81-C1F7-01E67010C4DA}"/>
                </a:ext>
              </a:extLst>
            </p:cNvPr>
            <p:cNvSpPr/>
            <p:nvPr/>
          </p:nvSpPr>
          <p:spPr bwMode="auto">
            <a:xfrm>
              <a:off x="11047496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0AE3DAC-E49E-098D-7F90-0881083DC267}"/>
                </a:ext>
              </a:extLst>
            </p:cNvPr>
            <p:cNvSpPr/>
            <p:nvPr/>
          </p:nvSpPr>
          <p:spPr bwMode="auto">
            <a:xfrm>
              <a:off x="11047496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642D58E-DDA7-B227-B4B4-B7EF2BEAC86F}"/>
                </a:ext>
              </a:extLst>
            </p:cNvPr>
            <p:cNvSpPr/>
            <p:nvPr/>
          </p:nvSpPr>
          <p:spPr bwMode="auto">
            <a:xfrm>
              <a:off x="11047496" y="3785965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B3FCC57-97DB-146E-749C-B982E4561ECC}"/>
                </a:ext>
              </a:extLst>
            </p:cNvPr>
            <p:cNvSpPr/>
            <p:nvPr/>
          </p:nvSpPr>
          <p:spPr bwMode="auto">
            <a:xfrm>
              <a:off x="11047496" y="3849387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DF2DE26-CCBE-65F5-6D6D-D9D89F692445}"/>
                </a:ext>
              </a:extLst>
            </p:cNvPr>
            <p:cNvSpPr/>
            <p:nvPr/>
          </p:nvSpPr>
          <p:spPr bwMode="auto">
            <a:xfrm>
              <a:off x="11047496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CBDC0C-A4F2-CB65-CC80-1C23DD3C4C36}"/>
                </a:ext>
              </a:extLst>
            </p:cNvPr>
            <p:cNvSpPr/>
            <p:nvPr/>
          </p:nvSpPr>
          <p:spPr bwMode="auto">
            <a:xfrm>
              <a:off x="11209983" y="3659123"/>
              <a:ext cx="134483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6883D24-546A-AC34-9F0A-7CC52072E094}"/>
                </a:ext>
              </a:extLst>
            </p:cNvPr>
            <p:cNvSpPr/>
            <p:nvPr/>
          </p:nvSpPr>
          <p:spPr bwMode="auto">
            <a:xfrm>
              <a:off x="11209983" y="3722544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10CD83-42AA-BBD7-5BCA-6748B4E7CF93}"/>
                </a:ext>
              </a:extLst>
            </p:cNvPr>
            <p:cNvSpPr/>
            <p:nvPr/>
          </p:nvSpPr>
          <p:spPr bwMode="auto">
            <a:xfrm>
              <a:off x="11209983" y="3785965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1733B12-CAED-A664-A2E2-ADF98D642736}"/>
                </a:ext>
              </a:extLst>
            </p:cNvPr>
            <p:cNvSpPr/>
            <p:nvPr/>
          </p:nvSpPr>
          <p:spPr bwMode="auto">
            <a:xfrm>
              <a:off x="11209983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00342EE-C4B6-D3AD-8C53-843F25B181A1}"/>
                </a:ext>
              </a:extLst>
            </p:cNvPr>
            <p:cNvSpPr/>
            <p:nvPr/>
          </p:nvSpPr>
          <p:spPr bwMode="auto">
            <a:xfrm>
              <a:off x="11209983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F90F814-79D5-FBCA-70CA-9C165894A598}"/>
                </a:ext>
              </a:extLst>
            </p:cNvPr>
            <p:cNvSpPr/>
            <p:nvPr/>
          </p:nvSpPr>
          <p:spPr bwMode="auto">
            <a:xfrm>
              <a:off x="1137247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C6D5D99-11D9-B46E-1D25-F9233F1393DD}"/>
                </a:ext>
              </a:extLst>
            </p:cNvPr>
            <p:cNvSpPr/>
            <p:nvPr/>
          </p:nvSpPr>
          <p:spPr bwMode="auto">
            <a:xfrm>
              <a:off x="11372470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A240EC5-C318-663C-7F83-B1D59CFDF85C}"/>
                </a:ext>
              </a:extLst>
            </p:cNvPr>
            <p:cNvSpPr/>
            <p:nvPr/>
          </p:nvSpPr>
          <p:spPr bwMode="auto">
            <a:xfrm>
              <a:off x="11372470" y="3785965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2743424-928A-F25B-5FA5-3DAA98133684}"/>
                </a:ext>
              </a:extLst>
            </p:cNvPr>
            <p:cNvSpPr/>
            <p:nvPr/>
          </p:nvSpPr>
          <p:spPr bwMode="auto">
            <a:xfrm>
              <a:off x="11372470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862B6CD-8F44-8D6D-7FB8-F07C926A1E9A}"/>
                </a:ext>
              </a:extLst>
            </p:cNvPr>
            <p:cNvSpPr/>
            <p:nvPr/>
          </p:nvSpPr>
          <p:spPr bwMode="auto">
            <a:xfrm>
              <a:off x="1137247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4E261405-14AB-2EDC-6C02-C2BA52023D81}"/>
              </a:ext>
            </a:extLst>
          </p:cNvPr>
          <p:cNvSpPr/>
          <p:nvPr/>
        </p:nvSpPr>
        <p:spPr bwMode="auto">
          <a:xfrm>
            <a:off x="302829" y="1747173"/>
            <a:ext cx="5876818" cy="207537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62E295F-24E0-9266-D91D-0496CA4C3785}"/>
              </a:ext>
            </a:extLst>
          </p:cNvPr>
          <p:cNvSpPr txBox="1"/>
          <p:nvPr/>
        </p:nvSpPr>
        <p:spPr>
          <a:xfrm>
            <a:off x="2286712" y="1265416"/>
            <a:ext cx="18987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Partitioned Table</a:t>
            </a:r>
          </a:p>
        </p:txBody>
      </p:sp>
      <p:pic>
        <p:nvPicPr>
          <p:cNvPr id="217" name="Picture 2" descr="See the source image">
            <a:extLst>
              <a:ext uri="{FF2B5EF4-FFF2-40B4-BE49-F238E27FC236}">
                <a16:creationId xmlns:a16="http://schemas.microsoft.com/office/drawing/2014/main" id="{6832B716-DE09-327E-ACBA-F6374FC1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766" y="1742493"/>
            <a:ext cx="2558286" cy="1343099"/>
          </a:xfrm>
          <a:prstGeom prst="rect">
            <a:avLst/>
          </a:prstGeom>
          <a:noFill/>
        </p:spPr>
      </p:pic>
      <p:pic>
        <p:nvPicPr>
          <p:cNvPr id="218" name="Graphic 217" descr="Table with solid fill">
            <a:extLst>
              <a:ext uri="{FF2B5EF4-FFF2-40B4-BE49-F238E27FC236}">
                <a16:creationId xmlns:a16="http://schemas.microsoft.com/office/drawing/2014/main" id="{770AA106-52E7-BB1B-7259-F37096E32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316" y="4476175"/>
            <a:ext cx="1492926" cy="1492926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15D5DE3B-F269-1F23-26F7-10F07AF81666}"/>
              </a:ext>
            </a:extLst>
          </p:cNvPr>
          <p:cNvSpPr txBox="1"/>
          <p:nvPr/>
        </p:nvSpPr>
        <p:spPr>
          <a:xfrm>
            <a:off x="751316" y="5815212"/>
            <a:ext cx="1490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Archive Table</a:t>
            </a:r>
          </a:p>
        </p:txBody>
      </p:sp>
      <p:pic>
        <p:nvPicPr>
          <p:cNvPr id="1026" name="Picture 2" descr="How To Generate Parquet Files in Java - The Tech Check">
            <a:extLst>
              <a:ext uri="{FF2B5EF4-FFF2-40B4-BE49-F238E27FC236}">
                <a16:creationId xmlns:a16="http://schemas.microsoft.com/office/drawing/2014/main" id="{FBC8F551-044D-AA0C-9F74-8A0D4A85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284" y="3023753"/>
            <a:ext cx="572467" cy="3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5D9BC8B5-FCD6-497C-215B-8E5538F197E2}"/>
              </a:ext>
            </a:extLst>
          </p:cNvPr>
          <p:cNvSpPr txBox="1"/>
          <p:nvPr/>
        </p:nvSpPr>
        <p:spPr>
          <a:xfrm>
            <a:off x="5877800" y="6242647"/>
            <a:ext cx="15492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External Table</a:t>
            </a:r>
          </a:p>
        </p:txBody>
      </p:sp>
      <p:pic>
        <p:nvPicPr>
          <p:cNvPr id="238" name="Picture 2" descr="How To Generate Parquet Files in Java - The Tech Check">
            <a:extLst>
              <a:ext uri="{FF2B5EF4-FFF2-40B4-BE49-F238E27FC236}">
                <a16:creationId xmlns:a16="http://schemas.microsoft.com/office/drawing/2014/main" id="{DDD90337-B3EC-135C-4877-A6493995D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599" y="3036745"/>
            <a:ext cx="572467" cy="3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2" descr="How To Generate Parquet Files in Java - The Tech Check">
            <a:extLst>
              <a:ext uri="{FF2B5EF4-FFF2-40B4-BE49-F238E27FC236}">
                <a16:creationId xmlns:a16="http://schemas.microsoft.com/office/drawing/2014/main" id="{538E3A3B-2765-D0EF-D31E-403B6C2A5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611" y="2671843"/>
            <a:ext cx="572467" cy="3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6851C632-0F90-5AC7-31D5-9485997F9531}"/>
              </a:ext>
            </a:extLst>
          </p:cNvPr>
          <p:cNvSpPr txBox="1"/>
          <p:nvPr/>
        </p:nvSpPr>
        <p:spPr>
          <a:xfrm>
            <a:off x="9210735" y="3470222"/>
            <a:ext cx="972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/>
              <a:t>Parquet files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A8A6EEE9-464A-2480-9851-1EC9211104AF}"/>
              </a:ext>
            </a:extLst>
          </p:cNvPr>
          <p:cNvCxnSpPr>
            <a:cxnSpLocks/>
          </p:cNvCxnSpPr>
          <p:nvPr/>
        </p:nvCxnSpPr>
        <p:spPr>
          <a:xfrm flipV="1">
            <a:off x="4619153" y="2006502"/>
            <a:ext cx="5619976" cy="2655802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7AE12C1D-B4B5-3AB9-08C2-B58539FD1BC2}"/>
              </a:ext>
            </a:extLst>
          </p:cNvPr>
          <p:cNvCxnSpPr>
            <a:cxnSpLocks/>
          </p:cNvCxnSpPr>
          <p:nvPr/>
        </p:nvCxnSpPr>
        <p:spPr>
          <a:xfrm flipV="1">
            <a:off x="8628590" y="3085592"/>
            <a:ext cx="2750496" cy="3037397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95B707F8-984A-1C5D-15FE-5AA66C09F9E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497779" y="3426393"/>
            <a:ext cx="0" cy="1235911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0E16012-753B-AAF7-2046-6D249F829B2A}"/>
              </a:ext>
            </a:extLst>
          </p:cNvPr>
          <p:cNvSpPr txBox="1"/>
          <p:nvPr/>
        </p:nvSpPr>
        <p:spPr>
          <a:xfrm>
            <a:off x="1745281" y="4036387"/>
            <a:ext cx="17572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Partition Switch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E27B29D-66DF-F2FC-FD57-06F0F42363B7}"/>
              </a:ext>
            </a:extLst>
          </p:cNvPr>
          <p:cNvSpPr txBox="1"/>
          <p:nvPr/>
        </p:nvSpPr>
        <p:spPr>
          <a:xfrm>
            <a:off x="5222364" y="5084870"/>
            <a:ext cx="286014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EXTERNAL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TABLE AS SELECT (CETAS)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A8ED0800-43CA-E5E6-DE13-9C92AF55CDB8}"/>
              </a:ext>
            </a:extLst>
          </p:cNvPr>
          <p:cNvCxnSpPr>
            <a:cxnSpLocks/>
          </p:cNvCxnSpPr>
          <p:nvPr/>
        </p:nvCxnSpPr>
        <p:spPr>
          <a:xfrm>
            <a:off x="2189059" y="5222638"/>
            <a:ext cx="21397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AF833DFE-A7A8-D9AF-F851-0ABAF9F724DE}"/>
              </a:ext>
            </a:extLst>
          </p:cNvPr>
          <p:cNvCxnSpPr>
            <a:cxnSpLocks/>
          </p:cNvCxnSpPr>
          <p:nvPr/>
        </p:nvCxnSpPr>
        <p:spPr>
          <a:xfrm flipH="1">
            <a:off x="8815550" y="5356202"/>
            <a:ext cx="146351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Rectangle: Rounded Corners 1031">
            <a:extLst>
              <a:ext uri="{FF2B5EF4-FFF2-40B4-BE49-F238E27FC236}">
                <a16:creationId xmlns:a16="http://schemas.microsoft.com/office/drawing/2014/main" id="{E7DC0289-C6F4-7199-318F-B694770435C6}"/>
              </a:ext>
            </a:extLst>
          </p:cNvPr>
          <p:cNvSpPr/>
          <p:nvPr/>
        </p:nvSpPr>
        <p:spPr bwMode="auto">
          <a:xfrm>
            <a:off x="10349612" y="4970083"/>
            <a:ext cx="1742331" cy="7303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SELECT * FROM</a:t>
            </a:r>
          </a:p>
          <a:p>
            <a:pPr algn="ctr"/>
            <a:r>
              <a:rPr lang="en-US" sz="1400" dirty="0"/>
              <a:t>&lt;External Table&gt;</a:t>
            </a:r>
          </a:p>
        </p:txBody>
      </p:sp>
    </p:spTree>
    <p:extLst>
      <p:ext uri="{BB962C8B-B14F-4D97-AF65-F5344CB8AC3E}">
        <p14:creationId xmlns:p14="http://schemas.microsoft.com/office/powerpoint/2010/main" val="199102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19" grpId="0"/>
      <p:bldP spid="229" grpId="0"/>
      <p:bldP spid="240" grpId="0"/>
      <p:bldP spid="248" grpId="0"/>
      <p:bldP spid="249" grpId="0"/>
      <p:bldP spid="10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8CEC388-8F80-0910-C30E-E5D736E64E63}"/>
              </a:ext>
            </a:extLst>
          </p:cNvPr>
          <p:cNvSpPr/>
          <p:nvPr/>
        </p:nvSpPr>
        <p:spPr bwMode="auto">
          <a:xfrm>
            <a:off x="7662826" y="1112563"/>
            <a:ext cx="4111317" cy="11593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56686A24-2221-ECEB-BA23-50BC71927A19}"/>
              </a:ext>
            </a:extLst>
          </p:cNvPr>
          <p:cNvSpPr/>
          <p:nvPr/>
        </p:nvSpPr>
        <p:spPr bwMode="auto">
          <a:xfrm>
            <a:off x="4483407" y="4662304"/>
            <a:ext cx="4279581" cy="14929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E110D-E738-D20F-6B1D-0C4302F6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51965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Integrating SQL with Microsoft Fabric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9BF313-5400-22E6-656F-A169ECBD7DC1}"/>
              </a:ext>
            </a:extLst>
          </p:cNvPr>
          <p:cNvSpPr/>
          <p:nvPr/>
        </p:nvSpPr>
        <p:spPr>
          <a:xfrm>
            <a:off x="992502" y="3140161"/>
            <a:ext cx="101055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Partition 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106572-1C7F-EC81-0C5E-5780A1998879}"/>
              </a:ext>
            </a:extLst>
          </p:cNvPr>
          <p:cNvGrpSpPr/>
          <p:nvPr/>
        </p:nvGrpSpPr>
        <p:grpSpPr>
          <a:xfrm>
            <a:off x="896352" y="2254711"/>
            <a:ext cx="1237412" cy="830881"/>
            <a:chOff x="10861085" y="3544414"/>
            <a:chExt cx="692021" cy="4388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28FC76-0A45-153D-E752-2F5D7C2D4DEF}"/>
                </a:ext>
              </a:extLst>
            </p:cNvPr>
            <p:cNvSpPr/>
            <p:nvPr/>
          </p:nvSpPr>
          <p:spPr bwMode="auto">
            <a:xfrm>
              <a:off x="10861085" y="3544414"/>
              <a:ext cx="692021" cy="438867"/>
            </a:xfrm>
            <a:prstGeom prst="rect">
              <a:avLst/>
            </a:prstGeom>
            <a:solidFill>
              <a:srgbClr val="0D0D0D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E3F75E-99AE-24B1-09CC-0805028DF8C0}"/>
                </a:ext>
              </a:extLst>
            </p:cNvPr>
            <p:cNvSpPr/>
            <p:nvPr/>
          </p:nvSpPr>
          <p:spPr bwMode="auto">
            <a:xfrm>
              <a:off x="1088501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76B928-6FDF-068E-8A2D-FB9693C29D50}"/>
                </a:ext>
              </a:extLst>
            </p:cNvPr>
            <p:cNvSpPr/>
            <p:nvPr/>
          </p:nvSpPr>
          <p:spPr bwMode="auto">
            <a:xfrm>
              <a:off x="1088501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091DE3-7A0A-5242-207C-0092B4117149}"/>
                </a:ext>
              </a:extLst>
            </p:cNvPr>
            <p:cNvSpPr/>
            <p:nvPr/>
          </p:nvSpPr>
          <p:spPr bwMode="auto">
            <a:xfrm>
              <a:off x="1088501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BFE9F5-2A7D-FCDB-DAF3-A0735309599F}"/>
                </a:ext>
              </a:extLst>
            </p:cNvPr>
            <p:cNvSpPr/>
            <p:nvPr/>
          </p:nvSpPr>
          <p:spPr bwMode="auto">
            <a:xfrm>
              <a:off x="1088501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91F1CE-A1F6-F8D0-B7C8-E5CC0146F086}"/>
                </a:ext>
              </a:extLst>
            </p:cNvPr>
            <p:cNvSpPr/>
            <p:nvPr/>
          </p:nvSpPr>
          <p:spPr bwMode="auto">
            <a:xfrm>
              <a:off x="1088501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5E414D-07D7-50B1-6442-F6FCCC0E25AB}"/>
                </a:ext>
              </a:extLst>
            </p:cNvPr>
            <p:cNvSpPr/>
            <p:nvPr/>
          </p:nvSpPr>
          <p:spPr bwMode="auto">
            <a:xfrm>
              <a:off x="1088501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4D038F-3BDC-C0B2-4C1E-9631AD709F0F}"/>
                </a:ext>
              </a:extLst>
            </p:cNvPr>
            <p:cNvSpPr/>
            <p:nvPr/>
          </p:nvSpPr>
          <p:spPr bwMode="auto">
            <a:xfrm>
              <a:off x="11047496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88B4EB-2678-7356-A16D-B274D2DFEC15}"/>
                </a:ext>
              </a:extLst>
            </p:cNvPr>
            <p:cNvSpPr/>
            <p:nvPr/>
          </p:nvSpPr>
          <p:spPr bwMode="auto">
            <a:xfrm>
              <a:off x="11047496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E2B676-D490-CCD4-C985-4C1DCA5D5407}"/>
                </a:ext>
              </a:extLst>
            </p:cNvPr>
            <p:cNvSpPr/>
            <p:nvPr/>
          </p:nvSpPr>
          <p:spPr bwMode="auto">
            <a:xfrm>
              <a:off x="11047496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2393C9-BC0A-CB5B-8706-A0BAE7582A73}"/>
                </a:ext>
              </a:extLst>
            </p:cNvPr>
            <p:cNvSpPr/>
            <p:nvPr/>
          </p:nvSpPr>
          <p:spPr bwMode="auto">
            <a:xfrm>
              <a:off x="11047496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725891-CD3E-0E9A-13F6-0E7FEBBF4175}"/>
                </a:ext>
              </a:extLst>
            </p:cNvPr>
            <p:cNvSpPr/>
            <p:nvPr/>
          </p:nvSpPr>
          <p:spPr bwMode="auto">
            <a:xfrm>
              <a:off x="11047496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B0760C-1874-0709-6812-92463A0F5E03}"/>
                </a:ext>
              </a:extLst>
            </p:cNvPr>
            <p:cNvSpPr/>
            <p:nvPr/>
          </p:nvSpPr>
          <p:spPr bwMode="auto">
            <a:xfrm>
              <a:off x="11047496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1F759F-B1E8-A0A7-A9DD-178619D31167}"/>
                </a:ext>
              </a:extLst>
            </p:cNvPr>
            <p:cNvSpPr/>
            <p:nvPr/>
          </p:nvSpPr>
          <p:spPr bwMode="auto">
            <a:xfrm>
              <a:off x="11209983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3717FD-446C-6044-37D7-987DE05DB3A2}"/>
                </a:ext>
              </a:extLst>
            </p:cNvPr>
            <p:cNvSpPr/>
            <p:nvPr/>
          </p:nvSpPr>
          <p:spPr bwMode="auto">
            <a:xfrm>
              <a:off x="11209983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EA9382-5D63-6C3B-7AAD-4CBB7876238D}"/>
                </a:ext>
              </a:extLst>
            </p:cNvPr>
            <p:cNvSpPr/>
            <p:nvPr/>
          </p:nvSpPr>
          <p:spPr bwMode="auto">
            <a:xfrm>
              <a:off x="11209983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7751A3-9C4E-A1FE-5061-CA9650A41010}"/>
                </a:ext>
              </a:extLst>
            </p:cNvPr>
            <p:cNvSpPr/>
            <p:nvPr/>
          </p:nvSpPr>
          <p:spPr bwMode="auto">
            <a:xfrm>
              <a:off x="11209983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E2B8EF-B99D-F74C-D5C5-158C7A095F75}"/>
                </a:ext>
              </a:extLst>
            </p:cNvPr>
            <p:cNvSpPr/>
            <p:nvPr/>
          </p:nvSpPr>
          <p:spPr bwMode="auto">
            <a:xfrm>
              <a:off x="11209983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66A0306-0580-C1A0-6844-2347094CD426}"/>
                </a:ext>
              </a:extLst>
            </p:cNvPr>
            <p:cNvSpPr/>
            <p:nvPr/>
          </p:nvSpPr>
          <p:spPr bwMode="auto">
            <a:xfrm>
              <a:off x="11209983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419A67-F63A-AAA2-24AE-0B199B3644A6}"/>
                </a:ext>
              </a:extLst>
            </p:cNvPr>
            <p:cNvSpPr/>
            <p:nvPr/>
          </p:nvSpPr>
          <p:spPr bwMode="auto">
            <a:xfrm>
              <a:off x="1137247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F46805-7CAD-0B58-1C5C-E3FCD844FBA7}"/>
                </a:ext>
              </a:extLst>
            </p:cNvPr>
            <p:cNvSpPr/>
            <p:nvPr/>
          </p:nvSpPr>
          <p:spPr bwMode="auto">
            <a:xfrm>
              <a:off x="1137247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8C53FE-6204-4200-1892-698504BF2FB2}"/>
                </a:ext>
              </a:extLst>
            </p:cNvPr>
            <p:cNvSpPr/>
            <p:nvPr/>
          </p:nvSpPr>
          <p:spPr bwMode="auto">
            <a:xfrm>
              <a:off x="1137247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3A0E316-6D59-1C95-A1FC-D60B62A8EEAC}"/>
                </a:ext>
              </a:extLst>
            </p:cNvPr>
            <p:cNvSpPr/>
            <p:nvPr/>
          </p:nvSpPr>
          <p:spPr bwMode="auto">
            <a:xfrm>
              <a:off x="1137247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ABFCEA-6A6B-E28D-ED63-E39B766C604F}"/>
                </a:ext>
              </a:extLst>
            </p:cNvPr>
            <p:cNvSpPr/>
            <p:nvPr/>
          </p:nvSpPr>
          <p:spPr bwMode="auto">
            <a:xfrm>
              <a:off x="1137247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255D33-9A91-DBE5-B896-10E55E99BFB4}"/>
                </a:ext>
              </a:extLst>
            </p:cNvPr>
            <p:cNvSpPr/>
            <p:nvPr/>
          </p:nvSpPr>
          <p:spPr bwMode="auto">
            <a:xfrm>
              <a:off x="1137247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65DEB5-975C-95D9-C4EE-C6E5C6EE53D6}"/>
                </a:ext>
              </a:extLst>
            </p:cNvPr>
            <p:cNvSpPr/>
            <p:nvPr/>
          </p:nvSpPr>
          <p:spPr bwMode="auto">
            <a:xfrm>
              <a:off x="1088501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E90D1BC-E476-303B-57ED-299B82AF6695}"/>
                </a:ext>
              </a:extLst>
            </p:cNvPr>
            <p:cNvSpPr/>
            <p:nvPr/>
          </p:nvSpPr>
          <p:spPr bwMode="auto">
            <a:xfrm>
              <a:off x="10885010" y="3722544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AEFB24-8EDE-2103-311B-0D2D2747F38E}"/>
                </a:ext>
              </a:extLst>
            </p:cNvPr>
            <p:cNvSpPr/>
            <p:nvPr/>
          </p:nvSpPr>
          <p:spPr bwMode="auto">
            <a:xfrm>
              <a:off x="10885010" y="3785965"/>
              <a:ext cx="107586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E7DF5FE-44D7-10B4-D1B2-013E3BC3EA5A}"/>
                </a:ext>
              </a:extLst>
            </p:cNvPr>
            <p:cNvSpPr/>
            <p:nvPr/>
          </p:nvSpPr>
          <p:spPr bwMode="auto">
            <a:xfrm>
              <a:off x="10885010" y="3849387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424172-BFD0-0B04-F6F8-F0E50FF96270}"/>
                </a:ext>
              </a:extLst>
            </p:cNvPr>
            <p:cNvSpPr/>
            <p:nvPr/>
          </p:nvSpPr>
          <p:spPr bwMode="auto">
            <a:xfrm>
              <a:off x="1088501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A60FEC0-9D45-32A1-99A5-63D1E92D9008}"/>
                </a:ext>
              </a:extLst>
            </p:cNvPr>
            <p:cNvSpPr/>
            <p:nvPr/>
          </p:nvSpPr>
          <p:spPr bwMode="auto">
            <a:xfrm>
              <a:off x="11047496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C8379ED-29E9-55FF-A40E-09CC679EDF9F}"/>
                </a:ext>
              </a:extLst>
            </p:cNvPr>
            <p:cNvSpPr/>
            <p:nvPr/>
          </p:nvSpPr>
          <p:spPr bwMode="auto">
            <a:xfrm>
              <a:off x="11047496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CFDFAB6-197E-EFF7-612C-020ED872B9B9}"/>
                </a:ext>
              </a:extLst>
            </p:cNvPr>
            <p:cNvSpPr/>
            <p:nvPr/>
          </p:nvSpPr>
          <p:spPr bwMode="auto">
            <a:xfrm>
              <a:off x="11047496" y="3785965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9F4687-035D-ED49-D8E4-E891AFDEB276}"/>
                </a:ext>
              </a:extLst>
            </p:cNvPr>
            <p:cNvSpPr/>
            <p:nvPr/>
          </p:nvSpPr>
          <p:spPr bwMode="auto">
            <a:xfrm>
              <a:off x="11047496" y="3849387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F709266-D442-D637-518F-62971F3192FF}"/>
                </a:ext>
              </a:extLst>
            </p:cNvPr>
            <p:cNvSpPr/>
            <p:nvPr/>
          </p:nvSpPr>
          <p:spPr bwMode="auto">
            <a:xfrm>
              <a:off x="11047496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55EC24E-9D03-C346-7561-F842FE9A0926}"/>
                </a:ext>
              </a:extLst>
            </p:cNvPr>
            <p:cNvSpPr/>
            <p:nvPr/>
          </p:nvSpPr>
          <p:spPr bwMode="auto">
            <a:xfrm>
              <a:off x="11209983" y="3659123"/>
              <a:ext cx="134483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C287DB-AAC4-7051-0DAE-03DF99CAF49A}"/>
                </a:ext>
              </a:extLst>
            </p:cNvPr>
            <p:cNvSpPr/>
            <p:nvPr/>
          </p:nvSpPr>
          <p:spPr bwMode="auto">
            <a:xfrm>
              <a:off x="11209983" y="3722544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4B8BC49-5F3E-4B7B-1811-6665FCDA389C}"/>
                </a:ext>
              </a:extLst>
            </p:cNvPr>
            <p:cNvSpPr/>
            <p:nvPr/>
          </p:nvSpPr>
          <p:spPr bwMode="auto">
            <a:xfrm>
              <a:off x="11209983" y="3785965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47B605F-E60A-056F-3DC6-BC5349F378D6}"/>
                </a:ext>
              </a:extLst>
            </p:cNvPr>
            <p:cNvSpPr/>
            <p:nvPr/>
          </p:nvSpPr>
          <p:spPr bwMode="auto">
            <a:xfrm>
              <a:off x="11209983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38DDEE-96E9-A4FA-6E72-81EB2A68DA41}"/>
                </a:ext>
              </a:extLst>
            </p:cNvPr>
            <p:cNvSpPr/>
            <p:nvPr/>
          </p:nvSpPr>
          <p:spPr bwMode="auto">
            <a:xfrm>
              <a:off x="11209983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62479E6-0F37-6D68-53F5-B45AA314CD1B}"/>
                </a:ext>
              </a:extLst>
            </p:cNvPr>
            <p:cNvSpPr/>
            <p:nvPr/>
          </p:nvSpPr>
          <p:spPr bwMode="auto">
            <a:xfrm>
              <a:off x="1137247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ADD0AA-A850-B5B4-0A82-39B714B2712A}"/>
                </a:ext>
              </a:extLst>
            </p:cNvPr>
            <p:cNvSpPr/>
            <p:nvPr/>
          </p:nvSpPr>
          <p:spPr bwMode="auto">
            <a:xfrm>
              <a:off x="11372470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3FB8BF5-F1C0-A9DD-96CD-16A46F0E45B9}"/>
                </a:ext>
              </a:extLst>
            </p:cNvPr>
            <p:cNvSpPr/>
            <p:nvPr/>
          </p:nvSpPr>
          <p:spPr bwMode="auto">
            <a:xfrm>
              <a:off x="11372470" y="3785965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04AAFD-EA56-F767-5ED9-6758772E4173}"/>
                </a:ext>
              </a:extLst>
            </p:cNvPr>
            <p:cNvSpPr/>
            <p:nvPr/>
          </p:nvSpPr>
          <p:spPr bwMode="auto">
            <a:xfrm>
              <a:off x="11372470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63C7276-43C7-ECAA-BAA1-E619EEFE75F7}"/>
                </a:ext>
              </a:extLst>
            </p:cNvPr>
            <p:cNvSpPr/>
            <p:nvPr/>
          </p:nvSpPr>
          <p:spPr bwMode="auto">
            <a:xfrm>
              <a:off x="1137247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3B1E311-2F77-207A-A4D7-2C120557DF47}"/>
              </a:ext>
            </a:extLst>
          </p:cNvPr>
          <p:cNvSpPr/>
          <p:nvPr/>
        </p:nvSpPr>
        <p:spPr>
          <a:xfrm>
            <a:off x="2648898" y="3140161"/>
            <a:ext cx="114126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Partition 2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1FA354-201A-B21D-419C-7C3CD364811B}"/>
              </a:ext>
            </a:extLst>
          </p:cNvPr>
          <p:cNvGrpSpPr/>
          <p:nvPr/>
        </p:nvGrpSpPr>
        <p:grpSpPr>
          <a:xfrm>
            <a:off x="2617369" y="2254711"/>
            <a:ext cx="1237412" cy="830881"/>
            <a:chOff x="10861085" y="3544414"/>
            <a:chExt cx="692021" cy="43886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0585117-F0CE-E437-A52D-021DAD75A9CD}"/>
                </a:ext>
              </a:extLst>
            </p:cNvPr>
            <p:cNvSpPr/>
            <p:nvPr/>
          </p:nvSpPr>
          <p:spPr bwMode="auto">
            <a:xfrm>
              <a:off x="10861085" y="3544414"/>
              <a:ext cx="692021" cy="438867"/>
            </a:xfrm>
            <a:prstGeom prst="rect">
              <a:avLst/>
            </a:prstGeom>
            <a:solidFill>
              <a:srgbClr val="0D0D0D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10099EE-7A98-91AB-7A77-0284264395C6}"/>
                </a:ext>
              </a:extLst>
            </p:cNvPr>
            <p:cNvSpPr/>
            <p:nvPr/>
          </p:nvSpPr>
          <p:spPr bwMode="auto">
            <a:xfrm>
              <a:off x="1088501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40DB43-0418-90B5-0C2D-B86C529347EB}"/>
                </a:ext>
              </a:extLst>
            </p:cNvPr>
            <p:cNvSpPr/>
            <p:nvPr/>
          </p:nvSpPr>
          <p:spPr bwMode="auto">
            <a:xfrm>
              <a:off x="1088501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C320575-9631-7F0A-25C1-11B969E89DCB}"/>
                </a:ext>
              </a:extLst>
            </p:cNvPr>
            <p:cNvSpPr/>
            <p:nvPr/>
          </p:nvSpPr>
          <p:spPr bwMode="auto">
            <a:xfrm>
              <a:off x="1088501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DD2C5E-F8DD-03C8-CECD-3A356B9F4285}"/>
                </a:ext>
              </a:extLst>
            </p:cNvPr>
            <p:cNvSpPr/>
            <p:nvPr/>
          </p:nvSpPr>
          <p:spPr bwMode="auto">
            <a:xfrm>
              <a:off x="1088501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EB8940C-E6E3-4563-B1B5-49FE5842952B}"/>
                </a:ext>
              </a:extLst>
            </p:cNvPr>
            <p:cNvSpPr/>
            <p:nvPr/>
          </p:nvSpPr>
          <p:spPr bwMode="auto">
            <a:xfrm>
              <a:off x="1088501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A8FE4C3-D472-4AB1-4484-A54453AE6AFC}"/>
                </a:ext>
              </a:extLst>
            </p:cNvPr>
            <p:cNvSpPr/>
            <p:nvPr/>
          </p:nvSpPr>
          <p:spPr bwMode="auto">
            <a:xfrm>
              <a:off x="1088501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9304830-1F65-4A8D-D1CA-06E145807751}"/>
                </a:ext>
              </a:extLst>
            </p:cNvPr>
            <p:cNvSpPr/>
            <p:nvPr/>
          </p:nvSpPr>
          <p:spPr bwMode="auto">
            <a:xfrm>
              <a:off x="11047496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5423DA0-AE9E-3788-FB76-437BDDAB6279}"/>
                </a:ext>
              </a:extLst>
            </p:cNvPr>
            <p:cNvSpPr/>
            <p:nvPr/>
          </p:nvSpPr>
          <p:spPr bwMode="auto">
            <a:xfrm>
              <a:off x="11047496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7DC17C5-D6AB-9E7E-9D66-EFE20B5C74BE}"/>
                </a:ext>
              </a:extLst>
            </p:cNvPr>
            <p:cNvSpPr/>
            <p:nvPr/>
          </p:nvSpPr>
          <p:spPr bwMode="auto">
            <a:xfrm>
              <a:off x="11047496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B5D0B09-65C4-A714-4708-9B0EC8E27A91}"/>
                </a:ext>
              </a:extLst>
            </p:cNvPr>
            <p:cNvSpPr/>
            <p:nvPr/>
          </p:nvSpPr>
          <p:spPr bwMode="auto">
            <a:xfrm>
              <a:off x="11047496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B336E99-E569-ACE6-9B44-C013508D3988}"/>
                </a:ext>
              </a:extLst>
            </p:cNvPr>
            <p:cNvSpPr/>
            <p:nvPr/>
          </p:nvSpPr>
          <p:spPr bwMode="auto">
            <a:xfrm>
              <a:off x="11047496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3AE6230-61EA-BDDE-E036-DE8D4970160A}"/>
                </a:ext>
              </a:extLst>
            </p:cNvPr>
            <p:cNvSpPr/>
            <p:nvPr/>
          </p:nvSpPr>
          <p:spPr bwMode="auto">
            <a:xfrm>
              <a:off x="11047496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09CDFC9-0B6C-677E-9783-856AF70DEBC4}"/>
                </a:ext>
              </a:extLst>
            </p:cNvPr>
            <p:cNvSpPr/>
            <p:nvPr/>
          </p:nvSpPr>
          <p:spPr bwMode="auto">
            <a:xfrm>
              <a:off x="11209983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C3FCFF-35C3-C1A7-16B9-D31BD155B97E}"/>
                </a:ext>
              </a:extLst>
            </p:cNvPr>
            <p:cNvSpPr/>
            <p:nvPr/>
          </p:nvSpPr>
          <p:spPr bwMode="auto">
            <a:xfrm>
              <a:off x="11209983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B2FC4A6-0FA1-96FF-1F20-6BEE3658CF55}"/>
                </a:ext>
              </a:extLst>
            </p:cNvPr>
            <p:cNvSpPr/>
            <p:nvPr/>
          </p:nvSpPr>
          <p:spPr bwMode="auto">
            <a:xfrm>
              <a:off x="11209983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E37DBE6-29C0-462C-3418-FD7BD63A67DA}"/>
                </a:ext>
              </a:extLst>
            </p:cNvPr>
            <p:cNvSpPr/>
            <p:nvPr/>
          </p:nvSpPr>
          <p:spPr bwMode="auto">
            <a:xfrm>
              <a:off x="11209983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5E727C7-ED21-E0D4-66C5-6B780578EDB9}"/>
                </a:ext>
              </a:extLst>
            </p:cNvPr>
            <p:cNvSpPr/>
            <p:nvPr/>
          </p:nvSpPr>
          <p:spPr bwMode="auto">
            <a:xfrm>
              <a:off x="11209983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951C081-F191-123B-8CE1-0FCCCC662C07}"/>
                </a:ext>
              </a:extLst>
            </p:cNvPr>
            <p:cNvSpPr/>
            <p:nvPr/>
          </p:nvSpPr>
          <p:spPr bwMode="auto">
            <a:xfrm>
              <a:off x="11209983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2D56AB8-AE4F-7545-29E9-0D71A7AEA53F}"/>
                </a:ext>
              </a:extLst>
            </p:cNvPr>
            <p:cNvSpPr/>
            <p:nvPr/>
          </p:nvSpPr>
          <p:spPr bwMode="auto">
            <a:xfrm>
              <a:off x="1137247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926F0D3-F050-5074-D80D-21D1E3923FFF}"/>
                </a:ext>
              </a:extLst>
            </p:cNvPr>
            <p:cNvSpPr/>
            <p:nvPr/>
          </p:nvSpPr>
          <p:spPr bwMode="auto">
            <a:xfrm>
              <a:off x="1137247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0A94BA-16B2-8603-2DB1-4817E6F890D5}"/>
                </a:ext>
              </a:extLst>
            </p:cNvPr>
            <p:cNvSpPr/>
            <p:nvPr/>
          </p:nvSpPr>
          <p:spPr bwMode="auto">
            <a:xfrm>
              <a:off x="1137247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2EB63EF-BA13-CFD4-3025-6C6024F5CE5E}"/>
                </a:ext>
              </a:extLst>
            </p:cNvPr>
            <p:cNvSpPr/>
            <p:nvPr/>
          </p:nvSpPr>
          <p:spPr bwMode="auto">
            <a:xfrm>
              <a:off x="1137247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BD63CE4-EA4B-300B-CFFE-1B24FD5C0AA7}"/>
                </a:ext>
              </a:extLst>
            </p:cNvPr>
            <p:cNvSpPr/>
            <p:nvPr/>
          </p:nvSpPr>
          <p:spPr bwMode="auto">
            <a:xfrm>
              <a:off x="1137247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772FD27-B0F6-86AB-5542-12339E70BE24}"/>
                </a:ext>
              </a:extLst>
            </p:cNvPr>
            <p:cNvSpPr/>
            <p:nvPr/>
          </p:nvSpPr>
          <p:spPr bwMode="auto">
            <a:xfrm>
              <a:off x="1137247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0BDB0A4-D54B-9E52-13B0-1B5F458ADDD8}"/>
                </a:ext>
              </a:extLst>
            </p:cNvPr>
            <p:cNvSpPr/>
            <p:nvPr/>
          </p:nvSpPr>
          <p:spPr bwMode="auto">
            <a:xfrm>
              <a:off x="1088501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3406A30-7646-1E0E-5FAD-8DF9380D192E}"/>
                </a:ext>
              </a:extLst>
            </p:cNvPr>
            <p:cNvSpPr/>
            <p:nvPr/>
          </p:nvSpPr>
          <p:spPr bwMode="auto">
            <a:xfrm>
              <a:off x="10885010" y="3722544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C304B0E-E570-F139-347E-9B85070629E4}"/>
                </a:ext>
              </a:extLst>
            </p:cNvPr>
            <p:cNvSpPr/>
            <p:nvPr/>
          </p:nvSpPr>
          <p:spPr bwMode="auto">
            <a:xfrm>
              <a:off x="10885010" y="3785965"/>
              <a:ext cx="107586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4904B68-9867-4137-91DF-6B3E4392D882}"/>
                </a:ext>
              </a:extLst>
            </p:cNvPr>
            <p:cNvSpPr/>
            <p:nvPr/>
          </p:nvSpPr>
          <p:spPr bwMode="auto">
            <a:xfrm>
              <a:off x="10885010" y="3849387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DB17B42-BB7D-88D0-2CF1-B5A9E4EBF509}"/>
                </a:ext>
              </a:extLst>
            </p:cNvPr>
            <p:cNvSpPr/>
            <p:nvPr/>
          </p:nvSpPr>
          <p:spPr bwMode="auto">
            <a:xfrm>
              <a:off x="1088501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8CF29D8-BAE1-C28A-BF64-29B79018BEE8}"/>
                </a:ext>
              </a:extLst>
            </p:cNvPr>
            <p:cNvSpPr/>
            <p:nvPr/>
          </p:nvSpPr>
          <p:spPr bwMode="auto">
            <a:xfrm>
              <a:off x="11047496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852B2AD-F811-F605-98AB-92DBD14AE396}"/>
                </a:ext>
              </a:extLst>
            </p:cNvPr>
            <p:cNvSpPr/>
            <p:nvPr/>
          </p:nvSpPr>
          <p:spPr bwMode="auto">
            <a:xfrm>
              <a:off x="11047496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2913656-BF36-1C5B-0F36-88F19C92C704}"/>
                </a:ext>
              </a:extLst>
            </p:cNvPr>
            <p:cNvSpPr/>
            <p:nvPr/>
          </p:nvSpPr>
          <p:spPr bwMode="auto">
            <a:xfrm>
              <a:off x="11047496" y="3785965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4AA4F70-0F76-82F6-2D8F-C05CF2DC2490}"/>
                </a:ext>
              </a:extLst>
            </p:cNvPr>
            <p:cNvSpPr/>
            <p:nvPr/>
          </p:nvSpPr>
          <p:spPr bwMode="auto">
            <a:xfrm>
              <a:off x="11047496" y="3849387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175B4B-518D-4536-62BE-2A00853172DD}"/>
                </a:ext>
              </a:extLst>
            </p:cNvPr>
            <p:cNvSpPr/>
            <p:nvPr/>
          </p:nvSpPr>
          <p:spPr bwMode="auto">
            <a:xfrm>
              <a:off x="11047496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99D64F1-9FA6-58B4-93D2-8301E7373A9E}"/>
                </a:ext>
              </a:extLst>
            </p:cNvPr>
            <p:cNvSpPr/>
            <p:nvPr/>
          </p:nvSpPr>
          <p:spPr bwMode="auto">
            <a:xfrm>
              <a:off x="11209983" y="3659123"/>
              <a:ext cx="134483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DA192D4-DCC1-5CF1-F069-EA8DD534EE7B}"/>
                </a:ext>
              </a:extLst>
            </p:cNvPr>
            <p:cNvSpPr/>
            <p:nvPr/>
          </p:nvSpPr>
          <p:spPr bwMode="auto">
            <a:xfrm>
              <a:off x="11209983" y="3722544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A5C1F4A-376C-C964-CD1F-7E69DF9DBAD0}"/>
                </a:ext>
              </a:extLst>
            </p:cNvPr>
            <p:cNvSpPr/>
            <p:nvPr/>
          </p:nvSpPr>
          <p:spPr bwMode="auto">
            <a:xfrm>
              <a:off x="11209983" y="3785965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9E2D94F-CF8F-9FD7-1127-BCFED152770D}"/>
                </a:ext>
              </a:extLst>
            </p:cNvPr>
            <p:cNvSpPr/>
            <p:nvPr/>
          </p:nvSpPr>
          <p:spPr bwMode="auto">
            <a:xfrm>
              <a:off x="11209983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83E836B-9DBB-8E6E-7EEB-E2AE34B46D89}"/>
                </a:ext>
              </a:extLst>
            </p:cNvPr>
            <p:cNvSpPr/>
            <p:nvPr/>
          </p:nvSpPr>
          <p:spPr bwMode="auto">
            <a:xfrm>
              <a:off x="11209983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7821883-7F2D-3276-39AB-081B94E3AD02}"/>
                </a:ext>
              </a:extLst>
            </p:cNvPr>
            <p:cNvSpPr/>
            <p:nvPr/>
          </p:nvSpPr>
          <p:spPr bwMode="auto">
            <a:xfrm>
              <a:off x="1137247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7C31F14-A982-00E0-4CB3-B01D94792A45}"/>
                </a:ext>
              </a:extLst>
            </p:cNvPr>
            <p:cNvSpPr/>
            <p:nvPr/>
          </p:nvSpPr>
          <p:spPr bwMode="auto">
            <a:xfrm>
              <a:off x="11372470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86A8BAF-895D-0A8F-153D-AB282868A9E7}"/>
                </a:ext>
              </a:extLst>
            </p:cNvPr>
            <p:cNvSpPr/>
            <p:nvPr/>
          </p:nvSpPr>
          <p:spPr bwMode="auto">
            <a:xfrm>
              <a:off x="11372470" y="3785965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1B7D2AA-982B-9F07-A51E-555793CBA9E2}"/>
                </a:ext>
              </a:extLst>
            </p:cNvPr>
            <p:cNvSpPr/>
            <p:nvPr/>
          </p:nvSpPr>
          <p:spPr bwMode="auto">
            <a:xfrm>
              <a:off x="11372470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1A0E0FC-D378-1A95-7D42-5C8F29E148F6}"/>
                </a:ext>
              </a:extLst>
            </p:cNvPr>
            <p:cNvSpPr/>
            <p:nvPr/>
          </p:nvSpPr>
          <p:spPr bwMode="auto">
            <a:xfrm>
              <a:off x="1137247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927677D-43C8-983B-5362-D8D29483873D}"/>
              </a:ext>
            </a:extLst>
          </p:cNvPr>
          <p:cNvSpPr/>
          <p:nvPr/>
        </p:nvSpPr>
        <p:spPr>
          <a:xfrm>
            <a:off x="4480146" y="3140161"/>
            <a:ext cx="108636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Partition 3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0AF1875-1FD0-7F3B-60B2-6DD30EEA53BD}"/>
              </a:ext>
            </a:extLst>
          </p:cNvPr>
          <p:cNvGrpSpPr/>
          <p:nvPr/>
        </p:nvGrpSpPr>
        <p:grpSpPr>
          <a:xfrm>
            <a:off x="4383996" y="2254711"/>
            <a:ext cx="1237412" cy="830881"/>
            <a:chOff x="10861085" y="3544414"/>
            <a:chExt cx="692021" cy="43886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EF7E229-A7C2-0950-80A1-BD9E12EFF5E9}"/>
                </a:ext>
              </a:extLst>
            </p:cNvPr>
            <p:cNvSpPr/>
            <p:nvPr/>
          </p:nvSpPr>
          <p:spPr bwMode="auto">
            <a:xfrm>
              <a:off x="10861085" y="3544414"/>
              <a:ext cx="692021" cy="438867"/>
            </a:xfrm>
            <a:prstGeom prst="rect">
              <a:avLst/>
            </a:prstGeom>
            <a:solidFill>
              <a:srgbClr val="0D0D0D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A8BB664-9ACC-E4C3-34B5-393E64CF470B}"/>
                </a:ext>
              </a:extLst>
            </p:cNvPr>
            <p:cNvSpPr/>
            <p:nvPr/>
          </p:nvSpPr>
          <p:spPr bwMode="auto">
            <a:xfrm>
              <a:off x="1088501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D2E1D7C-1426-E731-08FC-E85AE47F0EF3}"/>
                </a:ext>
              </a:extLst>
            </p:cNvPr>
            <p:cNvSpPr/>
            <p:nvPr/>
          </p:nvSpPr>
          <p:spPr bwMode="auto">
            <a:xfrm>
              <a:off x="1088501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5EA3C60-F8F7-7F9C-5AF8-FEAB0623716A}"/>
                </a:ext>
              </a:extLst>
            </p:cNvPr>
            <p:cNvSpPr/>
            <p:nvPr/>
          </p:nvSpPr>
          <p:spPr bwMode="auto">
            <a:xfrm>
              <a:off x="1088501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B1902EE-B66D-D227-BA25-65848AC18570}"/>
                </a:ext>
              </a:extLst>
            </p:cNvPr>
            <p:cNvSpPr/>
            <p:nvPr/>
          </p:nvSpPr>
          <p:spPr bwMode="auto">
            <a:xfrm>
              <a:off x="1088501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11DB15-A8A4-E889-B28D-ECC62A24DC9F}"/>
                </a:ext>
              </a:extLst>
            </p:cNvPr>
            <p:cNvSpPr/>
            <p:nvPr/>
          </p:nvSpPr>
          <p:spPr bwMode="auto">
            <a:xfrm>
              <a:off x="1088501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6171EA8-FBFA-E114-EB3F-1987EDD335D4}"/>
                </a:ext>
              </a:extLst>
            </p:cNvPr>
            <p:cNvSpPr/>
            <p:nvPr/>
          </p:nvSpPr>
          <p:spPr bwMode="auto">
            <a:xfrm>
              <a:off x="1088501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5742ECB-250C-9177-1726-DBAB01947FB5}"/>
                </a:ext>
              </a:extLst>
            </p:cNvPr>
            <p:cNvSpPr/>
            <p:nvPr/>
          </p:nvSpPr>
          <p:spPr bwMode="auto">
            <a:xfrm>
              <a:off x="11047496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E967018-3323-80BB-9A56-37E959EBFDB0}"/>
                </a:ext>
              </a:extLst>
            </p:cNvPr>
            <p:cNvSpPr/>
            <p:nvPr/>
          </p:nvSpPr>
          <p:spPr bwMode="auto">
            <a:xfrm>
              <a:off x="11047496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8725B2E-38AD-8F6B-4060-400BAE17BCEE}"/>
                </a:ext>
              </a:extLst>
            </p:cNvPr>
            <p:cNvSpPr/>
            <p:nvPr/>
          </p:nvSpPr>
          <p:spPr bwMode="auto">
            <a:xfrm>
              <a:off x="11047496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3FA48B7-852F-BFE0-0D8E-371FBCC2BF84}"/>
                </a:ext>
              </a:extLst>
            </p:cNvPr>
            <p:cNvSpPr/>
            <p:nvPr/>
          </p:nvSpPr>
          <p:spPr bwMode="auto">
            <a:xfrm>
              <a:off x="11047496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BAF6721-9638-424E-E3AB-C469E975D342}"/>
                </a:ext>
              </a:extLst>
            </p:cNvPr>
            <p:cNvSpPr/>
            <p:nvPr/>
          </p:nvSpPr>
          <p:spPr bwMode="auto">
            <a:xfrm>
              <a:off x="11047496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29F95FD-EAB1-05AE-F884-4491113C8715}"/>
                </a:ext>
              </a:extLst>
            </p:cNvPr>
            <p:cNvSpPr/>
            <p:nvPr/>
          </p:nvSpPr>
          <p:spPr bwMode="auto">
            <a:xfrm>
              <a:off x="11047496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D3E7A3C-B847-F9F9-39EC-4106C9F16882}"/>
                </a:ext>
              </a:extLst>
            </p:cNvPr>
            <p:cNvSpPr/>
            <p:nvPr/>
          </p:nvSpPr>
          <p:spPr bwMode="auto">
            <a:xfrm>
              <a:off x="11209983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4E6C991-90DF-4D61-6F92-20E12C16F831}"/>
                </a:ext>
              </a:extLst>
            </p:cNvPr>
            <p:cNvSpPr/>
            <p:nvPr/>
          </p:nvSpPr>
          <p:spPr bwMode="auto">
            <a:xfrm>
              <a:off x="11209983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38039F3-2F28-6088-DA82-16FDC5FC950C}"/>
                </a:ext>
              </a:extLst>
            </p:cNvPr>
            <p:cNvSpPr/>
            <p:nvPr/>
          </p:nvSpPr>
          <p:spPr bwMode="auto">
            <a:xfrm>
              <a:off x="11209983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3AF1B5C-C508-2760-EF67-043832B6B635}"/>
                </a:ext>
              </a:extLst>
            </p:cNvPr>
            <p:cNvSpPr/>
            <p:nvPr/>
          </p:nvSpPr>
          <p:spPr bwMode="auto">
            <a:xfrm>
              <a:off x="11209983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D96CBE6-3D5C-050B-E084-2EB017025276}"/>
                </a:ext>
              </a:extLst>
            </p:cNvPr>
            <p:cNvSpPr/>
            <p:nvPr/>
          </p:nvSpPr>
          <p:spPr bwMode="auto">
            <a:xfrm>
              <a:off x="11209983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8416B4C-BCA7-1ABC-1113-C4C2DBDD2ED9}"/>
                </a:ext>
              </a:extLst>
            </p:cNvPr>
            <p:cNvSpPr/>
            <p:nvPr/>
          </p:nvSpPr>
          <p:spPr bwMode="auto">
            <a:xfrm>
              <a:off x="11209983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FE71C2-9579-D7C0-CCD9-4B3FAE4BE33B}"/>
                </a:ext>
              </a:extLst>
            </p:cNvPr>
            <p:cNvSpPr/>
            <p:nvPr/>
          </p:nvSpPr>
          <p:spPr bwMode="auto">
            <a:xfrm>
              <a:off x="11372470" y="3588103"/>
              <a:ext cx="149936" cy="421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F26FB4-215D-F2F9-115A-FEDEE0834648}"/>
                </a:ext>
              </a:extLst>
            </p:cNvPr>
            <p:cNvSpPr/>
            <p:nvPr/>
          </p:nvSpPr>
          <p:spPr bwMode="auto">
            <a:xfrm>
              <a:off x="11372470" y="3659123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CE449C1-57B2-1DBD-1AE7-20A96263C10A}"/>
                </a:ext>
              </a:extLst>
            </p:cNvPr>
            <p:cNvSpPr/>
            <p:nvPr/>
          </p:nvSpPr>
          <p:spPr bwMode="auto">
            <a:xfrm>
              <a:off x="11372470" y="3722544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A505AD5-F3E7-1F05-3093-A6D9F0C3ED17}"/>
                </a:ext>
              </a:extLst>
            </p:cNvPr>
            <p:cNvSpPr/>
            <p:nvPr/>
          </p:nvSpPr>
          <p:spPr bwMode="auto">
            <a:xfrm>
              <a:off x="11372470" y="3785965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4AFCE49-2BC5-EE64-7CD4-DAFA4818B70C}"/>
                </a:ext>
              </a:extLst>
            </p:cNvPr>
            <p:cNvSpPr/>
            <p:nvPr/>
          </p:nvSpPr>
          <p:spPr bwMode="auto">
            <a:xfrm>
              <a:off x="11372470" y="384938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0A8AD76-94B0-90DD-272C-CF4D2CC2E24D}"/>
                </a:ext>
              </a:extLst>
            </p:cNvPr>
            <p:cNvSpPr/>
            <p:nvPr/>
          </p:nvSpPr>
          <p:spPr bwMode="auto">
            <a:xfrm>
              <a:off x="11372470" y="3912807"/>
              <a:ext cx="149936" cy="42197"/>
            </a:xfrm>
            <a:prstGeom prst="rect">
              <a:avLst/>
            </a:prstGeom>
            <a:noFill/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C5D7BA8-8549-6B2E-271A-15AFA0384F76}"/>
                </a:ext>
              </a:extLst>
            </p:cNvPr>
            <p:cNvSpPr/>
            <p:nvPr/>
          </p:nvSpPr>
          <p:spPr bwMode="auto">
            <a:xfrm>
              <a:off x="1088501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8A69AFF-C52A-C48B-49DF-83A7CCBE4032}"/>
                </a:ext>
              </a:extLst>
            </p:cNvPr>
            <p:cNvSpPr/>
            <p:nvPr/>
          </p:nvSpPr>
          <p:spPr bwMode="auto">
            <a:xfrm>
              <a:off x="10885010" y="3722544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AF5DE90-746A-7120-C158-D3DB9FFABE2C}"/>
                </a:ext>
              </a:extLst>
            </p:cNvPr>
            <p:cNvSpPr/>
            <p:nvPr/>
          </p:nvSpPr>
          <p:spPr bwMode="auto">
            <a:xfrm>
              <a:off x="10885010" y="3785965"/>
              <a:ext cx="107586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9E247D4-0628-B2BC-1D4D-E92E431EC501}"/>
                </a:ext>
              </a:extLst>
            </p:cNvPr>
            <p:cNvSpPr/>
            <p:nvPr/>
          </p:nvSpPr>
          <p:spPr bwMode="auto">
            <a:xfrm>
              <a:off x="10885010" y="3849387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BBF4B2B-AE02-404E-F4D9-9C924337A379}"/>
                </a:ext>
              </a:extLst>
            </p:cNvPr>
            <p:cNvSpPr/>
            <p:nvPr/>
          </p:nvSpPr>
          <p:spPr bwMode="auto">
            <a:xfrm>
              <a:off x="1088501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807565A-C86A-CB81-C1F7-01E67010C4DA}"/>
                </a:ext>
              </a:extLst>
            </p:cNvPr>
            <p:cNvSpPr/>
            <p:nvPr/>
          </p:nvSpPr>
          <p:spPr bwMode="auto">
            <a:xfrm>
              <a:off x="11047496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0AE3DAC-E49E-098D-7F90-0881083DC267}"/>
                </a:ext>
              </a:extLst>
            </p:cNvPr>
            <p:cNvSpPr/>
            <p:nvPr/>
          </p:nvSpPr>
          <p:spPr bwMode="auto">
            <a:xfrm>
              <a:off x="11047496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642D58E-DDA7-B227-B4B4-B7EF2BEAC86F}"/>
                </a:ext>
              </a:extLst>
            </p:cNvPr>
            <p:cNvSpPr/>
            <p:nvPr/>
          </p:nvSpPr>
          <p:spPr bwMode="auto">
            <a:xfrm>
              <a:off x="11047496" y="3785965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B3FCC57-97DB-146E-749C-B982E4561ECC}"/>
                </a:ext>
              </a:extLst>
            </p:cNvPr>
            <p:cNvSpPr/>
            <p:nvPr/>
          </p:nvSpPr>
          <p:spPr bwMode="auto">
            <a:xfrm>
              <a:off x="11047496" y="3849387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DF2DE26-CCBE-65F5-6D6D-D9D89F692445}"/>
                </a:ext>
              </a:extLst>
            </p:cNvPr>
            <p:cNvSpPr/>
            <p:nvPr/>
          </p:nvSpPr>
          <p:spPr bwMode="auto">
            <a:xfrm>
              <a:off x="11047496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CBDC0C-A4F2-CB65-CC80-1C23DD3C4C36}"/>
                </a:ext>
              </a:extLst>
            </p:cNvPr>
            <p:cNvSpPr/>
            <p:nvPr/>
          </p:nvSpPr>
          <p:spPr bwMode="auto">
            <a:xfrm>
              <a:off x="11209983" y="3659123"/>
              <a:ext cx="134483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6883D24-546A-AC34-9F0A-7CC52072E094}"/>
                </a:ext>
              </a:extLst>
            </p:cNvPr>
            <p:cNvSpPr/>
            <p:nvPr/>
          </p:nvSpPr>
          <p:spPr bwMode="auto">
            <a:xfrm>
              <a:off x="11209983" y="3722544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10CD83-42AA-BBD7-5BCA-6748B4E7CF93}"/>
                </a:ext>
              </a:extLst>
            </p:cNvPr>
            <p:cNvSpPr/>
            <p:nvPr/>
          </p:nvSpPr>
          <p:spPr bwMode="auto">
            <a:xfrm>
              <a:off x="11209983" y="3785965"/>
              <a:ext cx="98621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1733B12-CAED-A664-A2E2-ADF98D642736}"/>
                </a:ext>
              </a:extLst>
            </p:cNvPr>
            <p:cNvSpPr/>
            <p:nvPr/>
          </p:nvSpPr>
          <p:spPr bwMode="auto">
            <a:xfrm>
              <a:off x="11209983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00342EE-C4B6-D3AD-8C53-843F25B181A1}"/>
                </a:ext>
              </a:extLst>
            </p:cNvPr>
            <p:cNvSpPr/>
            <p:nvPr/>
          </p:nvSpPr>
          <p:spPr bwMode="auto">
            <a:xfrm>
              <a:off x="11209983" y="391280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F90F814-79D5-FBCA-70CA-9C165894A598}"/>
                </a:ext>
              </a:extLst>
            </p:cNvPr>
            <p:cNvSpPr/>
            <p:nvPr/>
          </p:nvSpPr>
          <p:spPr bwMode="auto">
            <a:xfrm>
              <a:off x="11372470" y="3659123"/>
              <a:ext cx="89655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C6D5D99-11D9-B46E-1D25-F9233F1393DD}"/>
                </a:ext>
              </a:extLst>
            </p:cNvPr>
            <p:cNvSpPr/>
            <p:nvPr/>
          </p:nvSpPr>
          <p:spPr bwMode="auto">
            <a:xfrm>
              <a:off x="11372470" y="3722544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A240EC5-C318-663C-7F83-B1D59CFDF85C}"/>
                </a:ext>
              </a:extLst>
            </p:cNvPr>
            <p:cNvSpPr/>
            <p:nvPr/>
          </p:nvSpPr>
          <p:spPr bwMode="auto">
            <a:xfrm>
              <a:off x="11372470" y="3785965"/>
              <a:ext cx="71724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2743424-928A-F25B-5FA5-3DAA98133684}"/>
                </a:ext>
              </a:extLst>
            </p:cNvPr>
            <p:cNvSpPr/>
            <p:nvPr/>
          </p:nvSpPr>
          <p:spPr bwMode="auto">
            <a:xfrm>
              <a:off x="11372470" y="3849387"/>
              <a:ext cx="116552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862B6CD-8F44-8D6D-7FB8-F07C926A1E9A}"/>
                </a:ext>
              </a:extLst>
            </p:cNvPr>
            <p:cNvSpPr/>
            <p:nvPr/>
          </p:nvSpPr>
          <p:spPr bwMode="auto">
            <a:xfrm>
              <a:off x="11372470" y="3912807"/>
              <a:ext cx="125517" cy="42197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4E261405-14AB-2EDC-6C02-C2BA52023D81}"/>
              </a:ext>
            </a:extLst>
          </p:cNvPr>
          <p:cNvSpPr/>
          <p:nvPr/>
        </p:nvSpPr>
        <p:spPr bwMode="auto">
          <a:xfrm>
            <a:off x="302829" y="1747173"/>
            <a:ext cx="5876818" cy="207537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62E295F-24E0-9266-D91D-0496CA4C3785}"/>
              </a:ext>
            </a:extLst>
          </p:cNvPr>
          <p:cNvSpPr txBox="1"/>
          <p:nvPr/>
        </p:nvSpPr>
        <p:spPr>
          <a:xfrm>
            <a:off x="2286712" y="1265416"/>
            <a:ext cx="18987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Partitioned Table</a:t>
            </a:r>
          </a:p>
        </p:txBody>
      </p:sp>
      <p:pic>
        <p:nvPicPr>
          <p:cNvPr id="218" name="Graphic 217" descr="Table with solid fill">
            <a:extLst>
              <a:ext uri="{FF2B5EF4-FFF2-40B4-BE49-F238E27FC236}">
                <a16:creationId xmlns:a16="http://schemas.microsoft.com/office/drawing/2014/main" id="{770AA106-52E7-BB1B-7259-F37096E32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316" y="4476175"/>
            <a:ext cx="1492926" cy="1492926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15D5DE3B-F269-1F23-26F7-10F07AF81666}"/>
              </a:ext>
            </a:extLst>
          </p:cNvPr>
          <p:cNvSpPr txBox="1"/>
          <p:nvPr/>
        </p:nvSpPr>
        <p:spPr>
          <a:xfrm>
            <a:off x="751316" y="5815212"/>
            <a:ext cx="1490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Archive Table</a:t>
            </a:r>
          </a:p>
        </p:txBody>
      </p:sp>
      <p:pic>
        <p:nvPicPr>
          <p:cNvPr id="1026" name="Picture 2" descr="How To Generate Parquet Files in Java - The Tech Check">
            <a:extLst>
              <a:ext uri="{FF2B5EF4-FFF2-40B4-BE49-F238E27FC236}">
                <a16:creationId xmlns:a16="http://schemas.microsoft.com/office/drawing/2014/main" id="{FBC8F551-044D-AA0C-9F74-8A0D4A85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27" y="3893096"/>
            <a:ext cx="572467" cy="3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5D9BC8B5-FCD6-497C-215B-8E5538F197E2}"/>
              </a:ext>
            </a:extLst>
          </p:cNvPr>
          <p:cNvSpPr txBox="1"/>
          <p:nvPr/>
        </p:nvSpPr>
        <p:spPr>
          <a:xfrm>
            <a:off x="5877800" y="6242647"/>
            <a:ext cx="15492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External Table</a:t>
            </a:r>
          </a:p>
        </p:txBody>
      </p:sp>
      <p:pic>
        <p:nvPicPr>
          <p:cNvPr id="238" name="Picture 2" descr="How To Generate Parquet Files in Java - The Tech Check">
            <a:extLst>
              <a:ext uri="{FF2B5EF4-FFF2-40B4-BE49-F238E27FC236}">
                <a16:creationId xmlns:a16="http://schemas.microsoft.com/office/drawing/2014/main" id="{DDD90337-B3EC-135C-4877-A6493995D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142" y="3906088"/>
            <a:ext cx="572467" cy="3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2" descr="How To Generate Parquet Files in Java - The Tech Check">
            <a:extLst>
              <a:ext uri="{FF2B5EF4-FFF2-40B4-BE49-F238E27FC236}">
                <a16:creationId xmlns:a16="http://schemas.microsoft.com/office/drawing/2014/main" id="{538E3A3B-2765-D0EF-D31E-403B6C2A5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154" y="3541186"/>
            <a:ext cx="572467" cy="3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6851C632-0F90-5AC7-31D5-9485997F9531}"/>
              </a:ext>
            </a:extLst>
          </p:cNvPr>
          <p:cNvSpPr txBox="1"/>
          <p:nvPr/>
        </p:nvSpPr>
        <p:spPr>
          <a:xfrm>
            <a:off x="7800278" y="4339565"/>
            <a:ext cx="972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Parquet files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A8A6EEE9-464A-2480-9851-1EC9211104AF}"/>
              </a:ext>
            </a:extLst>
          </p:cNvPr>
          <p:cNvCxnSpPr>
            <a:cxnSpLocks/>
          </p:cNvCxnSpPr>
          <p:nvPr/>
        </p:nvCxnSpPr>
        <p:spPr>
          <a:xfrm flipV="1">
            <a:off x="4651216" y="3290695"/>
            <a:ext cx="3917678" cy="1377292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7AE12C1D-B4B5-3AB9-08C2-B58539FD1BC2}"/>
              </a:ext>
            </a:extLst>
          </p:cNvPr>
          <p:cNvCxnSpPr>
            <a:cxnSpLocks/>
          </p:cNvCxnSpPr>
          <p:nvPr/>
        </p:nvCxnSpPr>
        <p:spPr>
          <a:xfrm flipV="1">
            <a:off x="8769954" y="3854793"/>
            <a:ext cx="615832" cy="2165007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95B707F8-984A-1C5D-15FE-5AA66C09F9E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497779" y="3426393"/>
            <a:ext cx="0" cy="1235911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0E16012-753B-AAF7-2046-6D249F829B2A}"/>
              </a:ext>
            </a:extLst>
          </p:cNvPr>
          <p:cNvSpPr txBox="1"/>
          <p:nvPr/>
        </p:nvSpPr>
        <p:spPr>
          <a:xfrm>
            <a:off x="1745281" y="4036387"/>
            <a:ext cx="17572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Partition Switch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E27B29D-66DF-F2FC-FD57-06F0F42363B7}"/>
              </a:ext>
            </a:extLst>
          </p:cNvPr>
          <p:cNvSpPr txBox="1"/>
          <p:nvPr/>
        </p:nvSpPr>
        <p:spPr>
          <a:xfrm>
            <a:off x="5222364" y="5084870"/>
            <a:ext cx="286014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EXTERNAL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TABLE AS SELECT (CETAS)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A8ED0800-43CA-E5E6-DE13-9C92AF55CDB8}"/>
              </a:ext>
            </a:extLst>
          </p:cNvPr>
          <p:cNvCxnSpPr>
            <a:cxnSpLocks/>
          </p:cNvCxnSpPr>
          <p:nvPr/>
        </p:nvCxnSpPr>
        <p:spPr>
          <a:xfrm>
            <a:off x="2189059" y="5222638"/>
            <a:ext cx="21397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AF833DFE-A7A8-D9AF-F851-0ABAF9F724DE}"/>
              </a:ext>
            </a:extLst>
          </p:cNvPr>
          <p:cNvCxnSpPr>
            <a:cxnSpLocks/>
          </p:cNvCxnSpPr>
          <p:nvPr/>
        </p:nvCxnSpPr>
        <p:spPr>
          <a:xfrm flipH="1">
            <a:off x="8815550" y="5356202"/>
            <a:ext cx="146351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Rectangle: Rounded Corners 1031">
            <a:extLst>
              <a:ext uri="{FF2B5EF4-FFF2-40B4-BE49-F238E27FC236}">
                <a16:creationId xmlns:a16="http://schemas.microsoft.com/office/drawing/2014/main" id="{E7DC0289-C6F4-7199-318F-B694770435C6}"/>
              </a:ext>
            </a:extLst>
          </p:cNvPr>
          <p:cNvSpPr/>
          <p:nvPr/>
        </p:nvSpPr>
        <p:spPr bwMode="auto">
          <a:xfrm>
            <a:off x="10349612" y="4970083"/>
            <a:ext cx="1742331" cy="7303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SELECT * FROM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&lt;External Table&gt;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BD5F0-0710-F726-9F77-A4F4A8BAB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2522" y="1287299"/>
            <a:ext cx="730411" cy="731838"/>
          </a:xfrm>
          <a:prstGeom prst="rect">
            <a:avLst/>
          </a:prstGeom>
        </p:spPr>
      </p:pic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D45F22BA-D593-08E0-FFF7-71691D54D510}"/>
              </a:ext>
            </a:extLst>
          </p:cNvPr>
          <p:cNvCxnSpPr>
            <a:cxnSpLocks/>
          </p:cNvCxnSpPr>
          <p:nvPr/>
        </p:nvCxnSpPr>
        <p:spPr>
          <a:xfrm flipV="1">
            <a:off x="9455184" y="2071650"/>
            <a:ext cx="772173" cy="1011514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Graphic 1042">
            <a:extLst>
              <a:ext uri="{FF2B5EF4-FFF2-40B4-BE49-F238E27FC236}">
                <a16:creationId xmlns:a16="http://schemas.microsoft.com/office/drawing/2014/main" id="{250AAF47-E69B-DB05-F72F-D4BB50CE90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8010" y="243225"/>
            <a:ext cx="671056" cy="671056"/>
          </a:xfrm>
          <a:prstGeom prst="rect">
            <a:avLst/>
          </a:prstGeom>
        </p:spPr>
      </p:pic>
      <p:pic>
        <p:nvPicPr>
          <p:cNvPr id="1050" name="Picture 1049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E810C3F-B1A4-4751-7FC2-139C79FA6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9597" y="1306690"/>
            <a:ext cx="700029" cy="701396"/>
          </a:xfrm>
          <a:prstGeom prst="rect">
            <a:avLst/>
          </a:prstGeom>
        </p:spPr>
      </p:pic>
      <p:pic>
        <p:nvPicPr>
          <p:cNvPr id="1052" name="Picture 1051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9CE3B64C-6AF9-7940-CD8E-FB2F5A90D4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7668" y="1333041"/>
            <a:ext cx="705697" cy="707076"/>
          </a:xfrm>
          <a:prstGeom prst="rect">
            <a:avLst/>
          </a:prstGeom>
        </p:spPr>
      </p:pic>
      <p:pic>
        <p:nvPicPr>
          <p:cNvPr id="1055" name="Picture 1054" descr="A green box with a white x on it&#10;&#10;Description automatically generated with low confidence">
            <a:extLst>
              <a:ext uri="{FF2B5EF4-FFF2-40B4-BE49-F238E27FC236}">
                <a16:creationId xmlns:a16="http://schemas.microsoft.com/office/drawing/2014/main" id="{4A0AE503-74F3-0E00-8E00-FC969AA57B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840491" y="2612589"/>
            <a:ext cx="838935" cy="838935"/>
          </a:xfrm>
          <a:prstGeom prst="rect">
            <a:avLst/>
          </a:prstGeom>
        </p:spPr>
      </p:pic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769AEB2B-70E7-47FA-DE88-198036A4DE05}"/>
              </a:ext>
            </a:extLst>
          </p:cNvPr>
          <p:cNvCxnSpPr>
            <a:cxnSpLocks/>
            <a:stCxn id="1055" idx="0"/>
          </p:cNvCxnSpPr>
          <p:nvPr/>
        </p:nvCxnSpPr>
        <p:spPr>
          <a:xfrm flipH="1" flipV="1">
            <a:off x="10529549" y="2071650"/>
            <a:ext cx="730410" cy="540939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0" name="Picture 2" descr="See the source image">
            <a:extLst>
              <a:ext uri="{FF2B5EF4-FFF2-40B4-BE49-F238E27FC236}">
                <a16:creationId xmlns:a16="http://schemas.microsoft.com/office/drawing/2014/main" id="{00A6225A-0D49-A724-69D5-826DA1284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092" y="3056775"/>
            <a:ext cx="1364525" cy="716375"/>
          </a:xfrm>
          <a:prstGeom prst="rect">
            <a:avLst/>
          </a:prstGeom>
          <a:noFill/>
        </p:spPr>
      </p:pic>
      <p:pic>
        <p:nvPicPr>
          <p:cNvPr id="1072" name="Picture 1071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C2B76CD-1464-BF03-3591-6D421621F5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9622" y="1287633"/>
            <a:ext cx="764985" cy="766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12BB2-5786-3D83-47BC-21B8B3182903}"/>
              </a:ext>
            </a:extLst>
          </p:cNvPr>
          <p:cNvSpPr txBox="1"/>
          <p:nvPr/>
        </p:nvSpPr>
        <p:spPr>
          <a:xfrm>
            <a:off x="8699980" y="6344467"/>
            <a:ext cx="331821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https://aka.ms/sqlfabricdemo</a:t>
            </a:r>
          </a:p>
        </p:txBody>
      </p:sp>
    </p:spTree>
    <p:extLst>
      <p:ext uri="{BB962C8B-B14F-4D97-AF65-F5344CB8AC3E}">
        <p14:creationId xmlns:p14="http://schemas.microsoft.com/office/powerpoint/2010/main" val="128259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0290-5BAA-2D80-7621-15998643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BACKUP/RESTORE with S3 compatible object storage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7DC3BD4-12DB-9C58-6DEB-FE72628C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302" y="1655802"/>
            <a:ext cx="553998" cy="553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6AF27F-6092-17B0-916E-31D29F3F6B1F}"/>
              </a:ext>
            </a:extLst>
          </p:cNvPr>
          <p:cNvSpPr txBox="1"/>
          <p:nvPr/>
        </p:nvSpPr>
        <p:spPr>
          <a:xfrm>
            <a:off x="3444931" y="1932801"/>
            <a:ext cx="4931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BACKUP DATABASE &lt;db&gt;</a:t>
            </a:r>
          </a:p>
          <a:p>
            <a:r>
              <a:rPr lang="en-US" sz="20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TO URL =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‘s3:&lt;bucket&gt;/&lt;file&gt;’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D91CC-28AB-A8A5-0954-DB8602A5E8CB}"/>
              </a:ext>
            </a:extLst>
          </p:cNvPr>
          <p:cNvSpPr txBox="1"/>
          <p:nvPr/>
        </p:nvSpPr>
        <p:spPr>
          <a:xfrm>
            <a:off x="3451771" y="2844454"/>
            <a:ext cx="4931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RESTORE DATABASE &lt;db&gt;</a:t>
            </a:r>
          </a:p>
          <a:p>
            <a:r>
              <a:rPr lang="en-US" sz="20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FROM URL =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‘s3:&lt;bucket&gt;/&lt;file&gt;’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 descr="Dashed box">
            <a:extLst>
              <a:ext uri="{FF2B5EF4-FFF2-40B4-BE49-F238E27FC236}">
                <a16:creationId xmlns:a16="http://schemas.microsoft.com/office/drawing/2014/main" id="{068F8663-AD61-FFFD-D3CB-D5E87161D907}"/>
              </a:ext>
            </a:extLst>
          </p:cNvPr>
          <p:cNvSpPr/>
          <p:nvPr/>
        </p:nvSpPr>
        <p:spPr bwMode="auto">
          <a:xfrm>
            <a:off x="588263" y="1436688"/>
            <a:ext cx="11021125" cy="2558578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9" name="Straight Arrow Connector 18" descr="Arrow">
            <a:extLst>
              <a:ext uri="{FF2B5EF4-FFF2-40B4-BE49-F238E27FC236}">
                <a16:creationId xmlns:a16="http://schemas.microsoft.com/office/drawing/2014/main" id="{562CEB0D-3BAE-D9C8-F2AB-4356AE54510F}"/>
              </a:ext>
            </a:extLst>
          </p:cNvPr>
          <p:cNvCxnSpPr>
            <a:cxnSpLocks/>
          </p:cNvCxnSpPr>
          <p:nvPr/>
        </p:nvCxnSpPr>
        <p:spPr>
          <a:xfrm flipH="1">
            <a:off x="6096000" y="4101189"/>
            <a:ext cx="2826" cy="852959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lg" len="sm"/>
            <a:tailEnd type="arrow" w="lg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1810F4F-476E-DE51-D634-13DAB65B639E}"/>
              </a:ext>
            </a:extLst>
          </p:cNvPr>
          <p:cNvSpPr txBox="1"/>
          <p:nvPr/>
        </p:nvSpPr>
        <p:spPr>
          <a:xfrm>
            <a:off x="6228782" y="4333254"/>
            <a:ext cx="538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REST API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3B39FE-942E-6B17-7624-0B5AA0E1A996}"/>
              </a:ext>
            </a:extLst>
          </p:cNvPr>
          <p:cNvSpPr txBox="1"/>
          <p:nvPr/>
        </p:nvSpPr>
        <p:spPr>
          <a:xfrm>
            <a:off x="8675788" y="5432479"/>
            <a:ext cx="281166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Can I migrate from </a:t>
            </a:r>
          </a:p>
          <a:p>
            <a:pPr algn="l"/>
            <a:r>
              <a:rPr lang="en-US" sz="1600" dirty="0">
                <a:latin typeface="+mj-lt"/>
              </a:rPr>
              <a:t>AWS RDS to SQL Server 2022?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E98D01-A01B-9B37-9A29-D2107CE0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62311" y="5040575"/>
            <a:ext cx="5114320" cy="1228463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7" name="Picture 2" descr="Icon&#10;&#10;Description automatically generated">
            <a:extLst>
              <a:ext uri="{FF2B5EF4-FFF2-40B4-BE49-F238E27FC236}">
                <a16:creationId xmlns:a16="http://schemas.microsoft.com/office/drawing/2014/main" id="{654C8EF5-6DA1-1FC3-FDFE-EE42F0DA5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81" y="5102752"/>
            <a:ext cx="587368" cy="587368"/>
          </a:xfrm>
          <a:prstGeom prst="rect">
            <a:avLst/>
          </a:prstGeom>
          <a:noFill/>
        </p:spPr>
      </p:pic>
      <p:pic>
        <p:nvPicPr>
          <p:cNvPr id="28" name="Picture 2" descr="Icon&#10;&#10;Description automatically generated">
            <a:extLst>
              <a:ext uri="{FF2B5EF4-FFF2-40B4-BE49-F238E27FC236}">
                <a16:creationId xmlns:a16="http://schemas.microsoft.com/office/drawing/2014/main" id="{77665398-E6DC-569B-C638-27EA5B48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701" y="5887298"/>
            <a:ext cx="993512" cy="149932"/>
          </a:xfrm>
          <a:prstGeom prst="rect">
            <a:avLst/>
          </a:prstGeom>
          <a:noFill/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ABAA1F96-0188-8102-AD19-FA263F1AD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-3939" r="16821"/>
          <a:stretch/>
        </p:blipFill>
        <p:spPr bwMode="auto">
          <a:xfrm>
            <a:off x="6599381" y="5194380"/>
            <a:ext cx="769504" cy="390230"/>
          </a:xfrm>
          <a:prstGeom prst="rect">
            <a:avLst/>
          </a:prstGeom>
          <a:noFill/>
        </p:spPr>
      </p:pic>
      <p:pic>
        <p:nvPicPr>
          <p:cNvPr id="31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0ABC899-62F5-98EE-14CA-A5C27E843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717" y="5143346"/>
            <a:ext cx="535356" cy="535355"/>
          </a:xfrm>
          <a:prstGeom prst="rect">
            <a:avLst/>
          </a:prstGeom>
          <a:noFill/>
        </p:spPr>
      </p:pic>
      <p:pic>
        <p:nvPicPr>
          <p:cNvPr id="3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4DF924-5512-F803-8662-35C50CB11C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1971" y="5858141"/>
            <a:ext cx="1189193" cy="208752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CE656118-D4FA-D671-6308-3F2BF852AC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1751" y="5751498"/>
            <a:ext cx="786708" cy="393354"/>
          </a:xfrm>
          <a:prstGeom prst="rect">
            <a:avLst/>
          </a:prstGeom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BF3C4C54-5B38-2B4B-3271-380B45C2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173" y="5182024"/>
            <a:ext cx="1080176" cy="4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FCA70E7-346E-D14F-D65C-565295C1AF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0396" y="5253490"/>
            <a:ext cx="541422" cy="3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1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180433-3918-422A-4ACD-383B8C740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9" y="292101"/>
            <a:ext cx="3771900" cy="6272212"/>
          </a:xfrm>
          <a:prstGeom prst="roundRect">
            <a:avLst>
              <a:gd name="adj" fmla="val 1575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4FE1E-CB6B-F94B-9107-4277CD2661E1}"/>
              </a:ext>
            </a:extLst>
          </p:cNvPr>
          <p:cNvSpPr txBox="1"/>
          <p:nvPr/>
        </p:nvSpPr>
        <p:spPr>
          <a:xfrm>
            <a:off x="4724401" y="2119946"/>
            <a:ext cx="627666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Aft>
                <a:spcPts val="2400"/>
              </a:spcAft>
            </a:pPr>
            <a:r>
              <a:rPr lang="en-US" sz="2000" b="1" dirty="0"/>
              <a:t>New REST API data sources </a:t>
            </a:r>
            <a:r>
              <a:rPr lang="en-US" sz="2000" dirty="0"/>
              <a:t>include Azure Blob Storage, Azure Data Lake Storage Gen2, and S3 compatible object store providers</a:t>
            </a:r>
          </a:p>
          <a:p>
            <a:pPr lvl="0">
              <a:spcAft>
                <a:spcPts val="2400"/>
              </a:spcAft>
            </a:pPr>
            <a:r>
              <a:rPr lang="en-US" sz="2000" dirty="0"/>
              <a:t>SQL Server 2022 now natively recognizes </a:t>
            </a:r>
            <a:r>
              <a:rPr lang="en-US" sz="2000" b="1" dirty="0"/>
              <a:t>parquet and delta table </a:t>
            </a:r>
            <a:r>
              <a:rPr lang="en-US" sz="2000" dirty="0"/>
              <a:t>file formats</a:t>
            </a:r>
          </a:p>
          <a:p>
            <a:pPr lvl="0">
              <a:spcAft>
                <a:spcPts val="2400"/>
              </a:spcAft>
            </a:pPr>
            <a:r>
              <a:rPr lang="en-US" sz="2000" dirty="0"/>
              <a:t>SQL Server and </a:t>
            </a:r>
            <a:r>
              <a:rPr lang="en-US" sz="2000" b="1" dirty="0"/>
              <a:t>backup and restore </a:t>
            </a:r>
            <a:r>
              <a:rPr lang="en-US" sz="2000" dirty="0"/>
              <a:t>native backups to and from </a:t>
            </a:r>
            <a:r>
              <a:rPr lang="en-US" sz="2000" b="1" dirty="0"/>
              <a:t>S3</a:t>
            </a:r>
            <a:r>
              <a:rPr lang="en-US" sz="2000" dirty="0"/>
              <a:t> compatible object store providers</a:t>
            </a:r>
            <a:endParaRPr lang="en-US" sz="2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CA1CC-E585-0EF5-8985-8CE9B5C0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152001"/>
            <a:ext cx="3477325" cy="5539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382701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eriały do pobrania / Politechnika Lubelska">
            <a:extLst>
              <a:ext uri="{FF2B5EF4-FFF2-40B4-BE49-F238E27FC236}">
                <a16:creationId xmlns:a16="http://schemas.microsoft.com/office/drawing/2014/main" id="{633E14ED-D6A1-13AE-9855-737B548C9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45" y="2785145"/>
            <a:ext cx="3853810" cy="84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Saturday Rheinland 2023: Call for Speakers @ Sessionize.com">
            <a:extLst>
              <a:ext uri="{FF2B5EF4-FFF2-40B4-BE49-F238E27FC236}">
                <a16:creationId xmlns:a16="http://schemas.microsoft.com/office/drawing/2014/main" id="{DD91CFC3-08F4-08BF-B12C-6923DF0F0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88" y="1737617"/>
            <a:ext cx="3217284" cy="321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V Challenge Platform">
            <a:extLst>
              <a:ext uri="{FF2B5EF4-FFF2-40B4-BE49-F238E27FC236}">
                <a16:creationId xmlns:a16="http://schemas.microsoft.com/office/drawing/2014/main" id="{9540353F-4BA1-C088-02B6-8CFCA897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46" y="5747686"/>
            <a:ext cx="1706398" cy="54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BB9D30C-6DB0-4E51-1469-AE3766385626}"/>
              </a:ext>
            </a:extLst>
          </p:cNvPr>
          <p:cNvSpPr txBox="1"/>
          <p:nvPr/>
        </p:nvSpPr>
        <p:spPr>
          <a:xfrm>
            <a:off x="0" y="495490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MEDIA</a:t>
            </a:r>
            <a:r>
              <a:rPr lang="pl-PL" sz="24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pl-PL" sz="20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PARTNERS</a:t>
            </a:r>
            <a:endParaRPr lang="pl-PL" sz="2400" dirty="0">
              <a:solidFill>
                <a:srgbClr val="FF840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FCDC4FFD-39AB-DB7E-9E68-F29E3BDC031F}"/>
              </a:ext>
            </a:extLst>
          </p:cNvPr>
          <p:cNvCxnSpPr>
            <a:cxnSpLocks/>
          </p:cNvCxnSpPr>
          <p:nvPr/>
        </p:nvCxnSpPr>
        <p:spPr>
          <a:xfrm>
            <a:off x="647330" y="5201122"/>
            <a:ext cx="3807224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9011F8E-FEB6-9AD4-D1FD-C63B628C7178}"/>
              </a:ext>
            </a:extLst>
          </p:cNvPr>
          <p:cNvCxnSpPr>
            <a:cxnSpLocks/>
          </p:cNvCxnSpPr>
          <p:nvPr/>
        </p:nvCxnSpPr>
        <p:spPr>
          <a:xfrm>
            <a:off x="7737448" y="5201122"/>
            <a:ext cx="3547913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D81D075-5380-87AF-9BAD-27A473F4A93E}"/>
              </a:ext>
            </a:extLst>
          </p:cNvPr>
          <p:cNvSpPr txBox="1"/>
          <p:nvPr/>
        </p:nvSpPr>
        <p:spPr>
          <a:xfrm>
            <a:off x="-145472" y="1616132"/>
            <a:ext cx="12192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PARTNERS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DC84EC47-1026-5ABC-C35D-563B5E8A843E}"/>
              </a:ext>
            </a:extLst>
          </p:cNvPr>
          <p:cNvCxnSpPr>
            <a:cxnSpLocks/>
          </p:cNvCxnSpPr>
          <p:nvPr/>
        </p:nvCxnSpPr>
        <p:spPr>
          <a:xfrm flipV="1">
            <a:off x="647330" y="1836740"/>
            <a:ext cx="4236397" cy="256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D131A9D-D37B-BF6D-53B7-8CCDED39FF7F}"/>
              </a:ext>
            </a:extLst>
          </p:cNvPr>
          <p:cNvCxnSpPr>
            <a:cxnSpLocks/>
          </p:cNvCxnSpPr>
          <p:nvPr/>
        </p:nvCxnSpPr>
        <p:spPr>
          <a:xfrm>
            <a:off x="6941127" y="1862354"/>
            <a:ext cx="4344234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4" descr="Kursy SQL Server i szkolenia z baz danych online - KursySQL">
            <a:extLst>
              <a:ext uri="{FF2B5EF4-FFF2-40B4-BE49-F238E27FC236}">
                <a16:creationId xmlns:a16="http://schemas.microsoft.com/office/drawing/2014/main" id="{26E86699-E4A8-257E-32B8-35164E81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19" y="5836110"/>
            <a:ext cx="1375059" cy="4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E7055878-B048-D3B1-2E83-B5FCDB6F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210" y="2339391"/>
            <a:ext cx="1370635" cy="22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13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03" y="2905585"/>
            <a:ext cx="7506270" cy="10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3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a 1"/>
          <p:cNvSpPr/>
          <p:nvPr/>
        </p:nvSpPr>
        <p:spPr>
          <a:xfrm flipH="1">
            <a:off x="2770495" y="3111688"/>
            <a:ext cx="259309" cy="259309"/>
          </a:xfrm>
          <a:prstGeom prst="ellipse">
            <a:avLst/>
          </a:prstGeom>
          <a:noFill/>
          <a:ln w="1270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/>
          <p:cNvSpPr txBox="1"/>
          <p:nvPr/>
        </p:nvSpPr>
        <p:spPr>
          <a:xfrm>
            <a:off x="0" y="22534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WHAT IS THE PROBLEM?</a:t>
            </a:r>
          </a:p>
        </p:txBody>
      </p:sp>
      <p:sp>
        <p:nvSpPr>
          <p:cNvPr id="4" name="Elipsa 3"/>
          <p:cNvSpPr/>
          <p:nvPr/>
        </p:nvSpPr>
        <p:spPr>
          <a:xfrm flipH="1">
            <a:off x="5882185" y="3111688"/>
            <a:ext cx="259309" cy="259309"/>
          </a:xfrm>
          <a:prstGeom prst="ellipse">
            <a:avLst/>
          </a:prstGeom>
          <a:noFill/>
          <a:ln w="1270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Elipsa 4"/>
          <p:cNvSpPr/>
          <p:nvPr/>
        </p:nvSpPr>
        <p:spPr>
          <a:xfrm flipH="1">
            <a:off x="8993875" y="3111688"/>
            <a:ext cx="259309" cy="259309"/>
          </a:xfrm>
          <a:prstGeom prst="ellipse">
            <a:avLst/>
          </a:prstGeom>
          <a:noFill/>
          <a:ln w="1270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" name="Łącznik prosty 6"/>
          <p:cNvCxnSpPr>
            <a:stCxn id="2" idx="2"/>
            <a:endCxn id="4" idx="6"/>
          </p:cNvCxnSpPr>
          <p:nvPr/>
        </p:nvCxnSpPr>
        <p:spPr>
          <a:xfrm>
            <a:off x="3029804" y="3241343"/>
            <a:ext cx="2852381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8"/>
          <p:cNvCxnSpPr/>
          <p:nvPr/>
        </p:nvCxnSpPr>
        <p:spPr>
          <a:xfrm>
            <a:off x="6141494" y="3241343"/>
            <a:ext cx="2852381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/>
          <p:cNvSpPr txBox="1"/>
          <p:nvPr/>
        </p:nvSpPr>
        <p:spPr>
          <a:xfrm>
            <a:off x="1719618" y="3753134"/>
            <a:ext cx="2265528" cy="105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pl-PL" sz="2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WHAT </a:t>
            </a:r>
          </a:p>
          <a:p>
            <a:pPr algn="ctr">
              <a:lnSpc>
                <a:spcPct val="80000"/>
              </a:lnSpc>
            </a:pPr>
            <a:r>
              <a:rPr lang="pl-PL" sz="2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HAS BEEN CHANGED?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4879075" y="3753134"/>
            <a:ext cx="2265528" cy="105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pl-PL" sz="2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WHEN </a:t>
            </a:r>
          </a:p>
          <a:p>
            <a:pPr algn="ctr">
              <a:lnSpc>
                <a:spcPct val="80000"/>
              </a:lnSpc>
            </a:pPr>
            <a:r>
              <a:rPr lang="pl-PL" sz="2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IT HAS BEEN CHANGED?</a:t>
            </a:r>
          </a:p>
        </p:txBody>
      </p:sp>
      <p:sp>
        <p:nvSpPr>
          <p:cNvPr id="12" name="pole tekstowe 11"/>
          <p:cNvSpPr txBox="1"/>
          <p:nvPr/>
        </p:nvSpPr>
        <p:spPr>
          <a:xfrm>
            <a:off x="7990765" y="3753134"/>
            <a:ext cx="2265528" cy="105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pl-PL" sz="2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BY WHO </a:t>
            </a:r>
          </a:p>
          <a:p>
            <a:pPr algn="ctr">
              <a:lnSpc>
                <a:spcPct val="80000"/>
              </a:lnSpc>
            </a:pPr>
            <a:r>
              <a:rPr lang="pl-PL" sz="2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IS HAS BEEN CHANGED?</a:t>
            </a:r>
          </a:p>
        </p:txBody>
      </p:sp>
    </p:spTree>
    <p:extLst>
      <p:ext uri="{BB962C8B-B14F-4D97-AF65-F5344CB8AC3E}">
        <p14:creationId xmlns:p14="http://schemas.microsoft.com/office/powerpoint/2010/main" val="2289296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-27296" y="1844568"/>
            <a:ext cx="123284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00" dirty="0">
                <a:solidFill>
                  <a:srgbClr val="008F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AGENDA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0" y="2295502"/>
            <a:ext cx="12192000" cy="2919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pl-PL" sz="3600" kern="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INTRO</a:t>
            </a:r>
          </a:p>
          <a:p>
            <a:pPr algn="ctr">
              <a:lnSpc>
                <a:spcPct val="85000"/>
              </a:lnSpc>
            </a:pPr>
            <a:r>
              <a:rPr lang="en-US" sz="3600" kern="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pl-PL" sz="3600" kern="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EVENTS </a:t>
            </a:r>
            <a:r>
              <a:rPr lang="en-US" sz="3600" kern="100" baseline="300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(AND ITS BACKUP)</a:t>
            </a:r>
            <a:endParaRPr lang="pl-PL" sz="3600" kern="100" baseline="30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>
              <a:lnSpc>
                <a:spcPct val="85000"/>
              </a:lnSpc>
            </a:pPr>
            <a:r>
              <a:rPr lang="en-US" sz="3600" kern="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EXTENDED EVENTS</a:t>
            </a:r>
            <a:endParaRPr lang="pl-PL" sz="3600" kern="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>
              <a:lnSpc>
                <a:spcPct val="85000"/>
              </a:lnSpc>
            </a:pPr>
            <a:r>
              <a:rPr lang="en-US" sz="3600" kern="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TRIGGERS</a:t>
            </a:r>
            <a:endParaRPr lang="pl-PL" sz="3600" kern="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>
              <a:lnSpc>
                <a:spcPct val="85000"/>
              </a:lnSpc>
            </a:pPr>
            <a:r>
              <a:rPr lang="en-US" sz="3600" kern="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AUDIT</a:t>
            </a:r>
            <a:endParaRPr lang="pl-PL" sz="3600" kern="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>
              <a:lnSpc>
                <a:spcPct val="85000"/>
              </a:lnSpc>
            </a:pPr>
            <a:r>
              <a:rPr lang="en-US" sz="3600" kern="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NOTIFICATIONS</a:t>
            </a:r>
            <a:endParaRPr lang="pl-PL" sz="3600" kern="100" spc="-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66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091820" y="2797791"/>
            <a:ext cx="9949219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https://blog.url.com/page1/</a:t>
            </a:r>
            <a:b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https://blog.url.com/page2/</a:t>
            </a:r>
            <a:b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https://blog.url.com/page3/</a:t>
            </a:r>
            <a:b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https://blog.url.com/page4/</a:t>
            </a:r>
            <a:b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https://blog.url.com/page5/</a:t>
            </a:r>
          </a:p>
          <a:p>
            <a:endParaRPr lang="pl-PL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91822" y="2417214"/>
            <a:ext cx="8496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56440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119118" y="2403566"/>
            <a:ext cx="8496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Damian Widera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91822" y="2896009"/>
            <a:ext cx="10087040" cy="1743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pl-PL" sz="6300" kern="6600" spc="-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Wirtualizacja danych w SQL Server 2022</a:t>
            </a:r>
            <a:endParaRPr lang="pl-PL" sz="2600" kern="6600" spc="-100" dirty="0">
              <a:solidFill>
                <a:srgbClr val="008FD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1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2774"/>
            <a:ext cx="2634018" cy="787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pole tekstowe 5"/>
          <p:cNvSpPr txBox="1"/>
          <p:nvPr/>
        </p:nvSpPr>
        <p:spPr>
          <a:xfrm>
            <a:off x="5172502" y="1460310"/>
            <a:ext cx="57457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ABOUT THE AUTHOR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5172502" y="2033516"/>
            <a:ext cx="57457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Damian Widera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5172502" y="2427280"/>
            <a:ext cx="5745708" cy="68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pl-PL" sz="2400" kern="700" spc="-7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Data Platform MVP</a:t>
            </a:r>
          </a:p>
          <a:p>
            <a:pPr>
              <a:lnSpc>
                <a:spcPct val="80000"/>
              </a:lnSpc>
            </a:pPr>
            <a:r>
              <a:rPr lang="pl-PL" sz="2400" kern="700" spc="-7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Solution Architect</a:t>
            </a:r>
          </a:p>
        </p:txBody>
      </p:sp>
      <p:sp>
        <p:nvSpPr>
          <p:cNvPr id="9" name="pole tekstowe 8"/>
          <p:cNvSpPr txBox="1"/>
          <p:nvPr/>
        </p:nvSpPr>
        <p:spPr>
          <a:xfrm>
            <a:off x="5172501" y="3838277"/>
            <a:ext cx="6676061" cy="120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pl-PL" dirty="0">
                <a:solidFill>
                  <a:srgbClr val="008F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E-MAIL</a:t>
            </a:r>
          </a:p>
          <a:p>
            <a:pPr>
              <a:lnSpc>
                <a:spcPct val="80000"/>
              </a:lnSpc>
            </a:pPr>
            <a:r>
              <a:rPr lang="pl-PL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Damian.Widera@datacommunity.pl</a:t>
            </a:r>
            <a:endParaRPr lang="pl-PL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ct val="80000"/>
              </a:lnSpc>
            </a:pPr>
            <a:endParaRPr lang="pl-PL" dirty="0">
              <a:solidFill>
                <a:srgbClr val="008FD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ct val="80000"/>
              </a:lnSpc>
            </a:pPr>
            <a:r>
              <a:rPr lang="pl-PL" dirty="0">
                <a:solidFill>
                  <a:srgbClr val="008F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LINKEDIN</a:t>
            </a:r>
          </a:p>
          <a:p>
            <a:pPr>
              <a:lnSpc>
                <a:spcPct val="80000"/>
              </a:lnSpc>
            </a:pPr>
            <a:r>
              <a:rPr lang="pl-PL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https</a:t>
            </a:r>
            <a:r>
              <a:rPr lang="pl-PL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://</a:t>
            </a:r>
            <a:r>
              <a:rPr lang="pl-PL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www.linkedin.com</a:t>
            </a:r>
            <a:r>
              <a:rPr lang="pl-PL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/in/damian-widera-0b56284/</a:t>
            </a:r>
          </a:p>
        </p:txBody>
      </p:sp>
      <p:pic>
        <p:nvPicPr>
          <p:cNvPr id="2" name="Picture 1" descr="A person with short hair&#10;&#10;Description automatically generated">
            <a:extLst>
              <a:ext uri="{FF2B5EF4-FFF2-40B4-BE49-F238E27FC236}">
                <a16:creationId xmlns:a16="http://schemas.microsoft.com/office/drawing/2014/main" id="{919B85AB-F86C-85B1-8E83-094F895B9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020833"/>
            <a:ext cx="4021941" cy="4021941"/>
          </a:xfrm>
          <a:prstGeom prst="rect">
            <a:avLst/>
          </a:prstGeom>
        </p:spPr>
      </p:pic>
      <p:pic>
        <p:nvPicPr>
          <p:cNvPr id="14" name="Picture 13" descr="A blue sign with white text&#10;&#10;Description automatically generated">
            <a:extLst>
              <a:ext uri="{FF2B5EF4-FFF2-40B4-BE49-F238E27FC236}">
                <a16:creationId xmlns:a16="http://schemas.microsoft.com/office/drawing/2014/main" id="{EA9B804B-077C-BC5D-26A2-C90DCE89B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" y="5098640"/>
            <a:ext cx="1688614" cy="6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2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091822" y="2171556"/>
            <a:ext cx="8496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FF840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LOREM IPSUM DOLOR SIT AMET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91822" y="2568463"/>
            <a:ext cx="8474210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pl-PL" sz="3600" kern="6600" spc="-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LOREM IPSUM DOLOR SIT AMET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1119118" y="3207224"/>
            <a:ext cx="3835019" cy="23237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elit.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dignissim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nibh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imperdiet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Suspendisse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non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eleifend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molestie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dignissim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neque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Donec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imperdiet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congue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vel.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Quisque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nisi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efficitur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nunc.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Donec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egestas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equat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5339979" y="3207224"/>
            <a:ext cx="3835019" cy="23237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elit.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dignissim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nibh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imperdiet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Suspendisse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non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eleifend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molestie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dignissim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neque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Donec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imperdiet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congue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vel.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Quisque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nisi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efficitur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nunc.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Donec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egestas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5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equat</a:t>
            </a:r>
            <a:r>
              <a:rPr lang="pl-PL" sz="14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370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A8EF3F-AD89-FBD8-ADE8-D875685F7B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bg1"/>
                </a:solidFill>
              </a:rPr>
              <a:t>Polybase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A77C1-F36E-2620-BE7D-6E46FCA21B39}"/>
              </a:ext>
            </a:extLst>
          </p:cNvPr>
          <p:cNvSpPr txBox="1"/>
          <p:nvPr/>
        </p:nvSpPr>
        <p:spPr>
          <a:xfrm>
            <a:off x="588263" y="1743101"/>
            <a:ext cx="107409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Connecting to heterogeneous, remote data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Data virtualization: creating the appearance of local data while still having the data live remotely.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  <a:effectLst/>
              </a:rPr>
              <a:t>Scale-out versus scale-up and Massively Parallel Processing (MPP).</a:t>
            </a:r>
            <a:endParaRPr lang="en-P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8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48C1-9738-7A91-597E-299B268D78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PL" dirty="0">
              <a:solidFill>
                <a:schemeClr val="bg1"/>
              </a:solidFill>
            </a:endParaRPr>
          </a:p>
          <a:p>
            <a:pPr algn="ctr"/>
            <a:r>
              <a:rPr lang="en-PL" dirty="0">
                <a:solidFill>
                  <a:schemeClr val="bg1"/>
                </a:solidFill>
              </a:rPr>
              <a:t>Polybase – history from 2012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B304D-6A76-CA8A-1039-FF91FC15082B}"/>
              </a:ext>
            </a:extLst>
          </p:cNvPr>
          <p:cNvSpPr txBox="1"/>
          <p:nvPr/>
        </p:nvSpPr>
        <p:spPr>
          <a:xfrm>
            <a:off x="392585" y="1690688"/>
            <a:ext cx="111755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bg1"/>
                </a:solidFill>
                <a:effectLst/>
              </a:rPr>
              <a:t>Parallel Data Warehouse (2012): </a:t>
            </a:r>
            <a:r>
              <a:rPr lang="en-GB" sz="3200" b="0" i="0" dirty="0" err="1">
                <a:solidFill>
                  <a:schemeClr val="bg1"/>
                </a:solidFill>
                <a:effectLst/>
              </a:rPr>
              <a:t>PolyBase</a:t>
            </a:r>
            <a:r>
              <a:rPr lang="en-GB" sz="3200" b="0" i="0" dirty="0">
                <a:solidFill>
                  <a:schemeClr val="bg1"/>
                </a:solidFill>
                <a:effectLst/>
              </a:rPr>
              <a:t> introduced as a way to integrate SQL Server and Hadoop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GB" sz="3200" b="0" i="0" dirty="0">
              <a:solidFill>
                <a:schemeClr val="bg1"/>
              </a:solidFill>
              <a:effectLst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bg1"/>
                </a:solidFill>
                <a:effectLst/>
              </a:rPr>
              <a:t>SQL Server 2016: </a:t>
            </a:r>
            <a:r>
              <a:rPr lang="en-GB" sz="3200" b="0" i="0" dirty="0" err="1">
                <a:solidFill>
                  <a:schemeClr val="bg1"/>
                </a:solidFill>
                <a:effectLst/>
              </a:rPr>
              <a:t>PolyBase</a:t>
            </a:r>
            <a:r>
              <a:rPr lang="en-GB" sz="3200" b="0" i="0" dirty="0">
                <a:solidFill>
                  <a:schemeClr val="bg1"/>
                </a:solidFill>
                <a:effectLst/>
              </a:rPr>
              <a:t> "V1" introduced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GB" sz="3200" b="0" i="0" dirty="0">
              <a:solidFill>
                <a:schemeClr val="bg1"/>
              </a:solidFill>
              <a:effectLst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bg1"/>
                </a:solidFill>
                <a:effectLst/>
              </a:rPr>
              <a:t>Azure SQL Data Warehouse (now Azure Synapse Analytics): </a:t>
            </a:r>
            <a:r>
              <a:rPr lang="en-GB" sz="3200" b="0" i="0" dirty="0" err="1">
                <a:solidFill>
                  <a:schemeClr val="bg1"/>
                </a:solidFill>
                <a:effectLst/>
              </a:rPr>
              <a:t>PolyBase</a:t>
            </a:r>
            <a:r>
              <a:rPr lang="en-GB" sz="3200" b="0" i="0" dirty="0">
                <a:solidFill>
                  <a:schemeClr val="bg1"/>
                </a:solidFill>
                <a:effectLst/>
              </a:rPr>
              <a:t> used for data lake integrations</a:t>
            </a:r>
          </a:p>
          <a:p>
            <a:pPr algn="l" fontAlgn="base"/>
            <a:br>
              <a:rPr lang="en-GB" sz="3200" b="0" i="0" dirty="0">
                <a:solidFill>
                  <a:schemeClr val="bg1"/>
                </a:solidFill>
                <a:effectLst/>
              </a:rPr>
            </a:br>
            <a:endParaRPr lang="en-GB" sz="32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325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A65B-CED4-6A18-9DD5-A045F4F004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PL" dirty="0">
              <a:solidFill>
                <a:schemeClr val="bg1"/>
              </a:solidFill>
            </a:endParaRPr>
          </a:p>
          <a:p>
            <a:pPr algn="ctr"/>
            <a:r>
              <a:rPr lang="en-PL" dirty="0">
                <a:solidFill>
                  <a:schemeClr val="bg1"/>
                </a:solidFill>
              </a:rPr>
              <a:t>Polybase – history from 2012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B4C55-CBFF-39A4-A265-F496FD7596E9}"/>
              </a:ext>
            </a:extLst>
          </p:cNvPr>
          <p:cNvSpPr txBox="1"/>
          <p:nvPr/>
        </p:nvSpPr>
        <p:spPr>
          <a:xfrm>
            <a:off x="341069" y="2247324"/>
            <a:ext cx="111755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bg1"/>
                </a:solidFill>
                <a:effectLst/>
              </a:rPr>
              <a:t>SQL Server 2019: </a:t>
            </a:r>
            <a:r>
              <a:rPr lang="en-GB" sz="3200" b="0" i="0" dirty="0" err="1">
                <a:solidFill>
                  <a:schemeClr val="bg1"/>
                </a:solidFill>
                <a:effectLst/>
              </a:rPr>
              <a:t>PolyBase</a:t>
            </a:r>
            <a:r>
              <a:rPr lang="en-GB" sz="3200" b="0" i="0" dirty="0">
                <a:solidFill>
                  <a:schemeClr val="bg1"/>
                </a:solidFill>
                <a:effectLst/>
              </a:rPr>
              <a:t> "V2" introduced. </a:t>
            </a:r>
            <a:r>
              <a:rPr lang="en-GB" sz="3200" b="0" i="0" dirty="0" err="1">
                <a:solidFill>
                  <a:schemeClr val="bg1"/>
                </a:solidFill>
                <a:effectLst/>
              </a:rPr>
              <a:t>PolyBase</a:t>
            </a:r>
            <a:r>
              <a:rPr lang="en-GB" sz="3200" b="0" i="0" dirty="0">
                <a:solidFill>
                  <a:schemeClr val="bg1"/>
                </a:solidFill>
                <a:effectLst/>
              </a:rPr>
              <a:t> also brought into SQL Server Big Data Clusters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bg1"/>
                </a:solidFill>
                <a:effectLst/>
              </a:rPr>
              <a:t>SQL Server 2022: Some data virtualization outside </a:t>
            </a:r>
            <a:r>
              <a:rPr lang="en-GB" sz="3200" b="0" i="0" dirty="0" err="1">
                <a:solidFill>
                  <a:schemeClr val="bg1"/>
                </a:solidFill>
                <a:effectLst/>
              </a:rPr>
              <a:t>PolyBase</a:t>
            </a:r>
            <a:r>
              <a:rPr lang="en-GB" sz="3200" b="0" i="0" dirty="0">
                <a:solidFill>
                  <a:schemeClr val="bg1"/>
                </a:solidFill>
                <a:effectLst/>
              </a:rPr>
              <a:t>. This brings new functionality but also removes old features</a:t>
            </a:r>
          </a:p>
          <a:p>
            <a:pPr algn="l" fontAlgn="base"/>
            <a:br>
              <a:rPr lang="en-GB" sz="3200" b="0" i="0" dirty="0">
                <a:solidFill>
                  <a:schemeClr val="bg1"/>
                </a:solidFill>
                <a:effectLst/>
              </a:rPr>
            </a:br>
            <a:endParaRPr lang="en-GB" sz="32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227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1AA1-2A46-493E-14E6-1F2F6B6018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bg1"/>
                </a:solidFill>
              </a:rPr>
              <a:t>Polybase – pre 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98A66-0C88-965D-9F31-D508C4BBF5FB}"/>
              </a:ext>
            </a:extLst>
          </p:cNvPr>
          <p:cNvSpPr txBox="1"/>
          <p:nvPr/>
        </p:nvSpPr>
        <p:spPr>
          <a:xfrm>
            <a:off x="431222" y="2210102"/>
            <a:ext cx="1033375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Source Sans Pro" panose="020B0503030403020204" pitchFamily="34" charset="0"/>
              </a:rPr>
              <a:t>Designed for </a:t>
            </a:r>
            <a:r>
              <a:rPr lang="en-GB" sz="48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HDFS – Hadoop </a:t>
            </a:r>
            <a:endParaRPr lang="en-GB" sz="48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endParaRPr lang="en-GB" sz="48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Source Sans Pro" panose="020B0503030403020204" pitchFamily="34" charset="0"/>
              </a:rPr>
              <a:t>By accident works for </a:t>
            </a:r>
            <a:r>
              <a:rPr lang="en-GB" sz="48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WASBS - Blob Storage</a:t>
            </a:r>
          </a:p>
        </p:txBody>
      </p:sp>
    </p:spTree>
    <p:extLst>
      <p:ext uri="{BB962C8B-B14F-4D97-AF65-F5344CB8AC3E}">
        <p14:creationId xmlns:p14="http://schemas.microsoft.com/office/powerpoint/2010/main" val="151978600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C_szablon_prezentacji_v2.potx" id="{D8DD1ECB-5C19-4406-8AA8-0B848C9968D8}" vid="{663F6E2F-1D7D-44E1-A9A2-BC5B2F28F7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B400435910F914AA27C61873C4C4D7F" ma:contentTypeVersion="19" ma:contentTypeDescription="Utwórz nowy dokument." ma:contentTypeScope="" ma:versionID="5430553e57c2d7a53875abb63e1dd1ba">
  <xsd:schema xmlns:xsd="http://www.w3.org/2001/XMLSchema" xmlns:xs="http://www.w3.org/2001/XMLSchema" xmlns:p="http://schemas.microsoft.com/office/2006/metadata/properties" xmlns:ns2="b20e6869-dff3-42b0-b456-919f3555a5f1" xmlns:ns3="47219249-621b-4117-8472-4c85b6ccf211" targetNamespace="http://schemas.microsoft.com/office/2006/metadata/properties" ma:root="true" ma:fieldsID="d3009083ed4d4143a2dc3e4e836c8347" ns2:_="" ns3:_="">
    <xsd:import namespace="b20e6869-dff3-42b0-b456-919f3555a5f1"/>
    <xsd:import namespace="47219249-621b-4117-8472-4c85b6ccf21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2:TaxCatchAll" minOccurs="0"/>
                <xsd:element ref="ns3:lcf76f155ced4ddcb4097134ff3c332f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e6869-dff3-42b0-b456-919f3555a5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aca0451-846f-4657-aacd-2efcd5563b3d}" ma:internalName="TaxCatchAll" ma:showField="CatchAllData" ma:web="b20e6869-dff3-42b0-b456-919f3555a5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19249-621b-4117-8472-4c85b6ccf2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Tagi obrazów" ma:readOnly="false" ma:fieldId="{5cf76f15-5ced-4ddc-b409-7134ff3c332f}" ma:taxonomyMulti="true" ma:sspId="f8e5803a-2701-4fdc-80e7-e6862e0b34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219249-621b-4117-8472-4c85b6ccf211">
      <Terms xmlns="http://schemas.microsoft.com/office/infopath/2007/PartnerControls"/>
    </lcf76f155ced4ddcb4097134ff3c332f>
    <TaxCatchAll xmlns="b20e6869-dff3-42b0-b456-919f3555a5f1" xsi:nil="true"/>
  </documentManagement>
</p:properties>
</file>

<file path=customXml/itemProps1.xml><?xml version="1.0" encoding="utf-8"?>
<ds:datastoreItem xmlns:ds="http://schemas.openxmlformats.org/officeDocument/2006/customXml" ds:itemID="{0906AE80-6405-4000-A6F6-4BF89BAB5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e6869-dff3-42b0-b456-919f3555a5f1"/>
    <ds:schemaRef ds:uri="47219249-621b-4117-8472-4c85b6ccf2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F6217A-A4A0-41BC-B1D8-598FCBFD91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363AD3-582B-4F0D-96AC-914EFABF8E24}">
  <ds:schemaRefs>
    <ds:schemaRef ds:uri="http://schemas.microsoft.com/office/2006/metadata/properties"/>
    <ds:schemaRef ds:uri="http://schemas.microsoft.com/office/infopath/2007/PartnerControls"/>
    <ds:schemaRef ds:uri="47219249-621b-4117-8472-4c85b6ccf211"/>
    <ds:schemaRef ds:uri="b20e6869-dff3-42b0-b456-919f3555a5f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Motyw pakietu Office</Template>
  <TotalTime>122</TotalTime>
  <Words>1039</Words>
  <Application>Microsoft Macintosh PowerPoint</Application>
  <PresentationFormat>Widescreen</PresentationFormat>
  <Paragraphs>174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Open Sans</vt:lpstr>
      <vt:lpstr>Open Sans Extrabold</vt:lpstr>
      <vt:lpstr>Segoe UI</vt:lpstr>
      <vt:lpstr>Segoe UI Semibold</vt:lpstr>
      <vt:lpstr>Segoe UI Semilight</vt:lpstr>
      <vt:lpstr>Source Sans Pro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Archiving cold data to a lake - CETAS</vt:lpstr>
      <vt:lpstr>Integrating SQL with Microsoft Fabric</vt:lpstr>
      <vt:lpstr>Using BACKUP/RESTORE with S3 compatible object storage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Damian Widera (Outokumpu, contractor)</dc:creator>
  <cp:lastModifiedBy>Damian Widera (Outokumpu, contractor)</cp:lastModifiedBy>
  <cp:revision>2</cp:revision>
  <dcterms:created xsi:type="dcterms:W3CDTF">2023-09-30T08:57:41Z</dcterms:created>
  <dcterms:modified xsi:type="dcterms:W3CDTF">2023-09-30T12:26:50Z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0x0101008B400435910F914AA27C61873C4C4D7F</vt:lpwstr>
  </property>
</Properties>
</file>